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2" r:id="rId3"/>
    <p:sldId id="268" r:id="rId4"/>
    <p:sldId id="260" r:id="rId5"/>
    <p:sldId id="273" r:id="rId6"/>
    <p:sldId id="262" r:id="rId7"/>
    <p:sldId id="291" r:id="rId8"/>
    <p:sldId id="257" r:id="rId9"/>
    <p:sldId id="258" r:id="rId10"/>
    <p:sldId id="259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18288000" cy="10287000"/>
  <p:notesSz cx="6858000" cy="9144000"/>
  <p:embeddedFontLst>
    <p:embeddedFont>
      <p:font typeface="Glacial Indifference" panose="020B0604020202020204" charset="0"/>
      <p:regular r:id="rId28"/>
    </p:embeddedFont>
    <p:embeddedFont>
      <p:font typeface="League Spartan" panose="020B0604020202020204" charset="0"/>
      <p:regular r:id="rId29"/>
    </p:embeddedFont>
    <p:embeddedFont>
      <p:font typeface="Noto Sans SC" panose="020B0200000000000000" pitchFamily="34" charset="-128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2" userDrawn="1">
          <p15:clr>
            <a:srgbClr val="A4A3A4"/>
          </p15:clr>
        </p15:guide>
        <p15:guide id="2" pos="2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7" d="100"/>
          <a:sy n="47" d="100"/>
        </p:scale>
        <p:origin x="92" y="540"/>
      </p:cViewPr>
      <p:guideLst>
        <p:guide orient="horz" pos="2292"/>
        <p:guide pos="2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mailto:PR@tal.com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mailto:Purchasing@tal.com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839205" y="1266947"/>
            <a:ext cx="16418296" cy="1175175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" y="9288870"/>
            <a:ext cx="4171168" cy="586515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85733" y="3314700"/>
            <a:ext cx="16371770" cy="5372100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To empower life-long growth with love and technology.</a:t>
            </a:r>
            <a:endParaRPr kumimoji="1" lang="zh-CN" altLang="en-US" sz="150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839205" y="1266947"/>
            <a:ext cx="16418296" cy="1175175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" y="9288870"/>
            <a:ext cx="4171168" cy="586515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6" name="矩形 5"/>
          <p:cNvSpPr/>
          <p:nvPr userDrawn="1"/>
        </p:nvSpPr>
        <p:spPr>
          <a:xfrm>
            <a:off x="1447649" y="2895600"/>
            <a:ext cx="4361996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00017" y="2647950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>
                <a:solidFill>
                  <a:srgbClr val="ED8C14"/>
                </a:solidFill>
              </a:rPr>
              <a:t>1</a:t>
            </a:r>
            <a:endParaRPr kumimoji="1" lang="zh-CN" altLang="en-US" sz="6600" b="1" dirty="0">
              <a:solidFill>
                <a:srgbClr val="ED8C14"/>
              </a:solidFill>
            </a:endParaRPr>
          </a:p>
        </p:txBody>
      </p:sp>
      <p:sp>
        <p:nvSpPr>
          <p:cNvPr id="21" name="标题 1"/>
          <p:cNvSpPr txBox="1"/>
          <p:nvPr userDrawn="1"/>
        </p:nvSpPr>
        <p:spPr>
          <a:xfrm>
            <a:off x="1467791" y="2809997"/>
            <a:ext cx="4418046" cy="885704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</a:rPr>
              <a:t>单击此处编辑标题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7047766" y="2895600"/>
            <a:ext cx="4361996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400133" y="2647950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ED8C14"/>
                </a:solidFill>
              </a:rPr>
              <a:t>2</a:t>
            </a:r>
            <a:endParaRPr kumimoji="1" lang="zh-CN" altLang="en-US" sz="6600" b="1" dirty="0">
              <a:solidFill>
                <a:srgbClr val="ED8C14"/>
              </a:solidFill>
            </a:endParaRPr>
          </a:p>
        </p:txBody>
      </p:sp>
      <p:sp>
        <p:nvSpPr>
          <p:cNvPr id="24" name="标题 1"/>
          <p:cNvSpPr txBox="1"/>
          <p:nvPr userDrawn="1"/>
        </p:nvSpPr>
        <p:spPr>
          <a:xfrm>
            <a:off x="7067907" y="2809997"/>
            <a:ext cx="4418046" cy="885704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</a:rPr>
              <a:t>单击此处编辑标题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2857411" y="2895600"/>
            <a:ext cx="4361996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12209778" y="2647950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ED8C14"/>
                </a:solidFill>
              </a:rPr>
              <a:t>3</a:t>
            </a:r>
            <a:endParaRPr kumimoji="1" lang="zh-CN" altLang="en-US" sz="6600" b="1" dirty="0">
              <a:solidFill>
                <a:srgbClr val="ED8C14"/>
              </a:solidFill>
            </a:endParaRPr>
          </a:p>
        </p:txBody>
      </p:sp>
      <p:sp>
        <p:nvSpPr>
          <p:cNvPr id="27" name="标题 1"/>
          <p:cNvSpPr txBox="1"/>
          <p:nvPr userDrawn="1"/>
        </p:nvSpPr>
        <p:spPr>
          <a:xfrm>
            <a:off x="12877552" y="2809997"/>
            <a:ext cx="4418046" cy="885704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</a:rPr>
              <a:t>单击此处编辑标题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7161" y="3810000"/>
            <a:ext cx="4914388" cy="4533900"/>
          </a:xfrm>
        </p:spPr>
        <p:txBody>
          <a:bodyPr>
            <a:normAutofit/>
          </a:bodyPr>
          <a:lstStyle>
            <a:lvl1pPr marL="0" indent="0" algn="just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2100"/>
            </a:lvl3pPr>
            <a:lvl4pPr marL="2057400" indent="0">
              <a:buNone/>
              <a:defRPr sz="2100"/>
            </a:lvl4pPr>
            <a:lvl5pPr marL="2743200" indent="0">
              <a:buNone/>
              <a:defRPr sz="2100"/>
            </a:lvl5pPr>
          </a:lstStyle>
          <a:p>
            <a:pPr lvl="0"/>
            <a:r>
              <a:rPr kumimoji="1" lang="zh-CN" altLang="en-US"/>
              <a:t>单击此处编辑文字</a:t>
            </a:r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476325" y="3810000"/>
            <a:ext cx="4914388" cy="4533900"/>
          </a:xfrm>
        </p:spPr>
        <p:txBody>
          <a:bodyPr>
            <a:normAutofit/>
          </a:bodyPr>
          <a:lstStyle>
            <a:lvl1pPr marL="0" indent="0" algn="just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2100"/>
            </a:lvl3pPr>
            <a:lvl4pPr marL="2057400" indent="0">
              <a:buNone/>
              <a:defRPr sz="2100"/>
            </a:lvl4pPr>
            <a:lvl5pPr marL="2743200" indent="0">
              <a:buNone/>
              <a:defRPr sz="2100"/>
            </a:lvl5pPr>
          </a:lstStyle>
          <a:p>
            <a:pPr lvl="0"/>
            <a:r>
              <a:rPr kumimoji="1" lang="zh-CN" altLang="en-US"/>
              <a:t>单击此处编辑文字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12305018" y="3810000"/>
            <a:ext cx="4914388" cy="4533900"/>
          </a:xfrm>
        </p:spPr>
        <p:txBody>
          <a:bodyPr>
            <a:normAutofit/>
          </a:bodyPr>
          <a:lstStyle>
            <a:lvl1pPr marL="0" indent="0" algn="just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2100"/>
            </a:lvl3pPr>
            <a:lvl4pPr marL="2057400" indent="0">
              <a:buNone/>
              <a:defRPr sz="2100"/>
            </a:lvl4pPr>
            <a:lvl5pPr marL="2743200" indent="0">
              <a:buNone/>
              <a:defRPr sz="2100"/>
            </a:lvl5pPr>
          </a:lstStyle>
          <a:p>
            <a:pPr lvl="0"/>
            <a:r>
              <a:rPr kumimoji="1" lang="zh-CN" altLang="en-US"/>
              <a:t>单击此处编辑文字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爱与科技助力终身成长。</a:t>
            </a: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"/>
            <a:ext cx="18288477" cy="102857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206" y="4344683"/>
            <a:ext cx="15773812" cy="1175175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6085" y="5730920"/>
            <a:ext cx="8083502" cy="838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1" y="988551"/>
            <a:ext cx="4430309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095" cy="10287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839206" y="4344683"/>
            <a:ext cx="15773812" cy="1175175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6085" y="5730920"/>
            <a:ext cx="8083502" cy="838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1" y="988551"/>
            <a:ext cx="4430311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3" y="0"/>
            <a:ext cx="18276232" cy="10282428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839206" y="4344683"/>
            <a:ext cx="15773812" cy="1175175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6085" y="5730920"/>
            <a:ext cx="8083502" cy="8382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1" y="988551"/>
            <a:ext cx="4430311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839205" y="1266947"/>
            <a:ext cx="16418296" cy="1175175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" y="9288870"/>
            <a:ext cx="4171168" cy="586515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85733" y="3314700"/>
            <a:ext cx="16371770" cy="5372100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爱与科技助力终身成长。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839205" y="1266947"/>
            <a:ext cx="16418296" cy="1175175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" y="9288870"/>
            <a:ext cx="4171168" cy="586515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85733" y="3314700"/>
            <a:ext cx="8790659" cy="5372100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885920" y="3314700"/>
            <a:ext cx="7390630" cy="53721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To empower life-long growth with love and technology.</a:t>
            </a:r>
            <a:endParaRPr kumimoji="1" lang="zh-CN" altLang="en-US" sz="150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839205" y="1266947"/>
            <a:ext cx="16418296" cy="1175175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" y="9288870"/>
            <a:ext cx="4171168" cy="586515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85733" y="3314700"/>
            <a:ext cx="8790659" cy="5372100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885920" y="3314700"/>
            <a:ext cx="7390630" cy="53721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爱与科技助力终身成长。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6571774" y="9289916"/>
            <a:ext cx="773826" cy="525294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5" tIns="68572" rIns="137145" bIns="68572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7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9157" y="9266298"/>
            <a:ext cx="848882" cy="588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286568" y="9397461"/>
            <a:ext cx="794019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50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To empower life-long growth with love and technology.</a:t>
            </a:r>
            <a:endParaRPr kumimoji="1" lang="zh-CN" altLang="en-US" sz="150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376" y="9281507"/>
            <a:ext cx="2223820" cy="5421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"/>
            <a:ext cx="18288477" cy="1028576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3390900"/>
            <a:ext cx="18288477" cy="371475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0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77" y="0"/>
            <a:ext cx="15432200" cy="10287000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>
            <a:off x="-57144" y="-80032"/>
            <a:ext cx="9771632" cy="10428015"/>
          </a:xfrm>
          <a:custGeom>
            <a:avLst/>
            <a:gdLst>
              <a:gd name="connsiteX0" fmla="*/ 0 w 6438900"/>
              <a:gd name="connsiteY0" fmla="*/ 0 h 6870700"/>
              <a:gd name="connsiteX1" fmla="*/ 6438900 w 6438900"/>
              <a:gd name="connsiteY1" fmla="*/ 0 h 6870700"/>
              <a:gd name="connsiteX2" fmla="*/ 3479800 w 6438900"/>
              <a:gd name="connsiteY2" fmla="*/ 6870700 h 6870700"/>
              <a:gd name="connsiteX3" fmla="*/ 12700 w 6438900"/>
              <a:gd name="connsiteY3" fmla="*/ 6870700 h 6870700"/>
              <a:gd name="connsiteX4" fmla="*/ 12700 w 6438900"/>
              <a:gd name="connsiteY4" fmla="*/ 0 h 6870700"/>
              <a:gd name="connsiteX5" fmla="*/ 0 w 6438900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900" h="6870700">
                <a:moveTo>
                  <a:pt x="0" y="0"/>
                </a:moveTo>
                <a:lnTo>
                  <a:pt x="6438900" y="0"/>
                </a:lnTo>
                <a:lnTo>
                  <a:pt x="3479800" y="6870700"/>
                </a:lnTo>
                <a:lnTo>
                  <a:pt x="12700" y="6870700"/>
                </a:lnTo>
                <a:lnTo>
                  <a:pt x="127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D8C14"/>
              </a:gs>
              <a:gs pos="100000">
                <a:srgbClr val="FFC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1029685" y="2190750"/>
            <a:ext cx="5675215" cy="5848350"/>
          </a:xfrm>
        </p:spPr>
        <p:txBody>
          <a:bodyPr>
            <a:noAutofit/>
          </a:bodyPr>
          <a:lstStyle>
            <a:lvl1pPr>
              <a:defRPr sz="1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"/>
            <a:ext cx="18288477" cy="10285769"/>
          </a:xfrm>
          <a:prstGeom prst="rect">
            <a:avLst/>
          </a:prstGeom>
        </p:spPr>
      </p:pic>
      <p:sp>
        <p:nvSpPr>
          <p:cNvPr id="3" name="Shape 32"/>
          <p:cNvSpPr/>
          <p:nvPr userDrawn="1"/>
        </p:nvSpPr>
        <p:spPr>
          <a:xfrm>
            <a:off x="1586793" y="6614472"/>
            <a:ext cx="9144238" cy="2128520"/>
          </a:xfrm>
          <a:prstGeom prst="rect">
            <a:avLst/>
          </a:prstGeom>
          <a:ln w="12700">
            <a:miter lim="400000"/>
          </a:ln>
        </p:spPr>
        <p:txBody>
          <a:bodyPr lIns="68572" tIns="68572" rIns="68572" bIns="68572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r>
              <a:rPr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地       址：</a:t>
            </a:r>
            <a:r>
              <a:rPr lang="zh-CN" alt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北京市昌平区七辛中街</a:t>
            </a:r>
            <a:r>
              <a:rPr lang="en-US" altLang="zh-CN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9</a:t>
            </a:r>
            <a:r>
              <a:rPr lang="zh-CN" alt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号院</a:t>
            </a:r>
            <a:r>
              <a:rPr lang="en-US" altLang="zh-CN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1</a:t>
            </a:r>
            <a:r>
              <a:rPr lang="zh-CN" alt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号楼</a:t>
            </a:r>
            <a:endParaRPr lang="en-US" altLang="zh-CN"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r>
              <a:rPr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邮       编：</a:t>
            </a:r>
            <a:r>
              <a:rPr 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102200</a:t>
            </a:r>
            <a:endParaRPr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r>
              <a:rPr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办公电话：010-52926669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r>
              <a:rPr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投资合作：</a:t>
            </a:r>
            <a:r>
              <a:rPr lang="en-US" altLang="zh-CN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  <a:hlinkClick r:id="rId3"/>
              </a:rPr>
              <a:t>PR@tal.com</a:t>
            </a:r>
            <a:endParaRPr lang="en-US" altLang="zh-CN"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r>
              <a:rPr lang="zh-CN" alt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采购合作</a:t>
            </a:r>
            <a:r>
              <a:rPr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rPr>
              <a:t>：</a:t>
            </a:r>
            <a:r>
              <a:rPr lang="en-US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  <a:hlinkClick r:id="rId4"/>
              </a:rPr>
              <a:t>Purchasing@tal.com</a:t>
            </a:r>
            <a:endParaRPr lang="en-US"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endParaRPr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" name="Shape 33"/>
          <p:cNvSpPr/>
          <p:nvPr userDrawn="1"/>
        </p:nvSpPr>
        <p:spPr>
          <a:xfrm>
            <a:off x="9208111" y="6614472"/>
            <a:ext cx="9144238" cy="2460625"/>
          </a:xfrm>
          <a:prstGeom prst="rect">
            <a:avLst/>
          </a:prstGeom>
          <a:ln w="12700">
            <a:miter lim="400000"/>
          </a:ln>
        </p:spPr>
        <p:txBody>
          <a:bodyPr lIns="68572" tIns="68572" rIns="68572" bIns="68572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Address</a:t>
            </a:r>
            <a:r>
              <a:rPr kumimoji="0" lang="zh-CN" altLang="en-US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：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TAL Building, Courtyard 9, </a:t>
            </a:r>
            <a:r>
              <a:rPr kumimoji="0" lang="en-US" altLang="zh-CN" sz="1440" b="0" i="0" u="none" strike="noStrike" cap="none" spc="0" normalizeH="0" baseline="0" dirty="0" err="1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Qixin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 </a:t>
            </a:r>
            <a:r>
              <a:rPr kumimoji="0" lang="en-US" altLang="zh-CN" sz="1440" b="0" i="0" u="none" strike="noStrike" cap="none" spc="0" normalizeH="0" baseline="0" dirty="0" err="1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Zhongjie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 Street, </a:t>
            </a:r>
            <a:r>
              <a:rPr kumimoji="0" lang="en-US" altLang="zh-CN" sz="1440" b="0" i="0" u="none" strike="noStrike" cap="none" spc="0" normalizeH="0" baseline="0" dirty="0" err="1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Changping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 District,  Beijing, CHINA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Code</a:t>
            </a:r>
            <a:r>
              <a:rPr kumimoji="0" lang="zh-CN" altLang="en-US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：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102200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Tel</a:t>
            </a:r>
            <a:r>
              <a:rPr kumimoji="0" lang="zh-CN" altLang="en-US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：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010-52926669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fr-FR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Media Cooperation</a:t>
            </a:r>
            <a:r>
              <a:rPr kumimoji="0" lang="zh-CN" altLang="fr-FR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：</a:t>
            </a: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  <a:hlinkClick r:id="rId3"/>
              </a:rPr>
              <a:t>PR@tal.com</a:t>
            </a:r>
            <a:endParaRPr kumimoji="0" lang="en-US" altLang="zh-CN" sz="1440" b="0" i="0" u="none" strike="noStrike" cap="none" spc="0" normalizeH="0" baseline="0" dirty="0">
              <a:ln>
                <a:noFill/>
              </a:ln>
              <a:solidFill>
                <a:srgbClr val="4B5D75"/>
              </a:solidFill>
              <a:effectLst/>
              <a:uFillTx/>
              <a:latin typeface="微软雅黑" charset="-122"/>
              <a:ea typeface="微软雅黑" charset="-122"/>
              <a:cs typeface="微软雅黑" charset="-122"/>
              <a:sym typeface="Arial" panose="020B0604020202090204"/>
            </a:endParaRPr>
          </a:p>
          <a:p>
            <a:pPr marL="0" marR="0" lvl="0" indent="0" algn="l" defTabSz="91376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Procurement cooperation</a:t>
            </a:r>
            <a:r>
              <a:rPr kumimoji="0" lang="zh-CN" altLang="en-US" sz="1440" b="0" i="0" u="none" strike="noStrike" cap="none" spc="0" normalizeH="0" baseline="0" dirty="0">
                <a:ln>
                  <a:noFill/>
                </a:ln>
                <a:solidFill>
                  <a:srgbClr val="4B5D75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90204"/>
              </a:rPr>
              <a:t>：</a:t>
            </a:r>
            <a:r>
              <a:rPr lang="en-US" altLang="zh-CN" sz="1440" dirty="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  <a:hlinkClick r:id="rId4"/>
              </a:rPr>
              <a:t>Purchasing@tal.com</a:t>
            </a:r>
            <a:endParaRPr lang="en-US" altLang="zh-CN"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0" marR="0" lvl="0" indent="0" algn="l" defTabSz="91376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40" b="0" i="0" u="none" strike="noStrike" cap="none" spc="0" normalizeH="0" baseline="0" dirty="0">
              <a:ln>
                <a:noFill/>
              </a:ln>
              <a:solidFill>
                <a:srgbClr val="4B5D75"/>
              </a:solidFill>
              <a:effectLst/>
              <a:uFillTx/>
              <a:latin typeface="微软雅黑" charset="-122"/>
              <a:ea typeface="微软雅黑" charset="-122"/>
              <a:cs typeface="微软雅黑" charset="-122"/>
              <a:sym typeface="Arial" panose="020B0604020202090204"/>
            </a:endParaRPr>
          </a:p>
          <a:p>
            <a:pPr marL="0" marR="0" lvl="0" indent="0" algn="l" defTabSz="91376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40" dirty="0">
              <a:solidFill>
                <a:srgbClr val="4B5D75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Shape 34"/>
          <p:cNvSpPr/>
          <p:nvPr userDrawn="1"/>
        </p:nvSpPr>
        <p:spPr>
          <a:xfrm>
            <a:off x="0" y="6515102"/>
            <a:ext cx="1432150" cy="2043684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68572" tIns="68572" rIns="68572" bIns="68572" anchor="ctr"/>
          <a:lstStyle/>
          <a:p>
            <a:pPr algn="ctr">
              <a:defRPr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endParaRPr sz="1215"/>
          </a:p>
        </p:txBody>
      </p:sp>
      <p:sp>
        <p:nvSpPr>
          <p:cNvPr id="7" name="Shape 36"/>
          <p:cNvSpPr/>
          <p:nvPr userDrawn="1"/>
        </p:nvSpPr>
        <p:spPr>
          <a:xfrm>
            <a:off x="8471872" y="6515102"/>
            <a:ext cx="544620" cy="2043684"/>
          </a:xfrm>
          <a:prstGeom prst="rect">
            <a:avLst/>
          </a:prstGeom>
          <a:solidFill>
            <a:srgbClr val="ED8C14"/>
          </a:solidFill>
          <a:ln w="12700">
            <a:miter lim="400000"/>
          </a:ln>
        </p:spPr>
        <p:txBody>
          <a:bodyPr lIns="68572" tIns="68572" rIns="68572" bIns="68572" anchor="ctr"/>
          <a:lstStyle/>
          <a:p>
            <a:pPr algn="ctr">
              <a:defRPr>
                <a:solidFill>
                  <a:srgbClr val="FFFFFF"/>
                </a:solidFill>
                <a:latin typeface="微軟正黑體 正常"/>
                <a:ea typeface="微軟正黑體 正常"/>
                <a:cs typeface="微軟正黑體 正常"/>
                <a:sym typeface="微軟正黑體 正常"/>
              </a:defRPr>
            </a:pPr>
            <a:endParaRPr sz="1215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73" y="3191733"/>
            <a:ext cx="4645613" cy="11324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" t="8989" r="1206" b="8782"/>
          <a:stretch>
            <a:fillRect/>
          </a:stretch>
        </p:blipFill>
        <p:spPr>
          <a:xfrm>
            <a:off x="0" y="0"/>
            <a:ext cx="18288477" cy="10287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4105397"/>
            <a:ext cx="18288477" cy="1175175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219200" y="6591300"/>
            <a:ext cx="13145770" cy="786765"/>
          </a:xfrm>
          <a:prstGeom prst="rect">
            <a:avLst/>
          </a:prstGeom>
        </p:spPr>
        <p:style>
          <a:lnRef idx="0">
            <a:srgbClr val="FFFFFF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100586">
            <a:off x="14664055" y="5621020"/>
            <a:ext cx="3648710" cy="4060825"/>
          </a:xfrm>
          <a:custGeom>
            <a:avLst/>
            <a:gdLst/>
            <a:ahLst/>
            <a:cxnLst/>
            <a:rect l="l" t="t" r="r" b="b"/>
            <a:pathLst>
              <a:path w="4419299" h="5191541">
                <a:moveTo>
                  <a:pt x="0" y="0"/>
                </a:moveTo>
                <a:lnTo>
                  <a:pt x="4419299" y="0"/>
                </a:lnTo>
                <a:lnTo>
                  <a:pt x="4419299" y="5191540"/>
                </a:lnTo>
                <a:lnTo>
                  <a:pt x="0" y="519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488387" flipH="1">
            <a:off x="13570083" y="3081673"/>
            <a:ext cx="2048195" cy="2406103"/>
          </a:xfrm>
          <a:custGeom>
            <a:avLst/>
            <a:gdLst/>
            <a:ahLst/>
            <a:cxnLst/>
            <a:rect l="l" t="t" r="r" b="b"/>
            <a:pathLst>
              <a:path w="2048195" h="2406103">
                <a:moveTo>
                  <a:pt x="2048195" y="0"/>
                </a:moveTo>
                <a:lnTo>
                  <a:pt x="0" y="0"/>
                </a:lnTo>
                <a:lnTo>
                  <a:pt x="0" y="2406104"/>
                </a:lnTo>
                <a:lnTo>
                  <a:pt x="2048195" y="2406104"/>
                </a:lnTo>
                <a:lnTo>
                  <a:pt x="2048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27733" y="1278155"/>
            <a:ext cx="431567" cy="682460"/>
          </a:xfrm>
          <a:custGeom>
            <a:avLst/>
            <a:gdLst/>
            <a:ahLst/>
            <a:cxnLst/>
            <a:rect l="l" t="t" r="r" b="b"/>
            <a:pathLst>
              <a:path w="431567" h="682460">
                <a:moveTo>
                  <a:pt x="0" y="0"/>
                </a:moveTo>
                <a:lnTo>
                  <a:pt x="431567" y="0"/>
                </a:lnTo>
                <a:lnTo>
                  <a:pt x="431567" y="682460"/>
                </a:lnTo>
                <a:lnTo>
                  <a:pt x="0" y="682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2029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5829300"/>
            <a:ext cx="6002020" cy="5295265"/>
          </a:xfrm>
          <a:custGeom>
            <a:avLst/>
            <a:gdLst/>
            <a:ahLst/>
            <a:cxnLst/>
            <a:rect l="l" t="t" r="r" b="b"/>
            <a:pathLst>
              <a:path w="5241557" h="5099766">
                <a:moveTo>
                  <a:pt x="0" y="0"/>
                </a:moveTo>
                <a:lnTo>
                  <a:pt x="5241557" y="0"/>
                </a:lnTo>
                <a:lnTo>
                  <a:pt x="5241557" y="5099766"/>
                </a:lnTo>
                <a:lnTo>
                  <a:pt x="0" y="5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999"/>
            </a:blip>
            <a:stretch>
              <a:fillRect b="-278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29000" y="2400300"/>
            <a:ext cx="12794615" cy="3940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40"/>
              </a:lnSpc>
            </a:pPr>
            <a:r>
              <a:rPr lang="en-US" sz="9000" dirty="0" err="1">
                <a:solidFill>
                  <a:srgbClr val="000000"/>
                </a:solidFill>
                <a:latin typeface="思源宋体-超粗体"/>
                <a:ea typeface="思源宋体-超粗体"/>
                <a:cs typeface="思源宋体-超粗体"/>
                <a:sym typeface="思源宋体-超粗体"/>
              </a:rPr>
              <a:t>星桥训练营</a:t>
            </a:r>
            <a:endParaRPr lang="en-US" sz="9000" dirty="0">
              <a:solidFill>
                <a:srgbClr val="000000"/>
              </a:solidFill>
              <a:latin typeface="思源宋体-超粗体"/>
              <a:ea typeface="思源宋体-超粗体"/>
              <a:cs typeface="思源宋体-超粗体"/>
              <a:sym typeface="思源宋体-超粗体"/>
            </a:endParaRPr>
          </a:p>
          <a:p>
            <a:pPr algn="l">
              <a:lnSpc>
                <a:spcPts val="9245"/>
              </a:lnSpc>
            </a:pPr>
            <a:r>
              <a:rPr lang="en-US" sz="6800" dirty="0">
                <a:solidFill>
                  <a:srgbClr val="000000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     ---</a:t>
            </a:r>
            <a:r>
              <a:rPr lang="en-US" sz="6800" dirty="0" err="1">
                <a:solidFill>
                  <a:srgbClr val="000000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为</a:t>
            </a:r>
            <a:r>
              <a:rPr lang="en-US" sz="6800" b="1" dirty="0" err="1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自闭症儿童</a:t>
            </a:r>
            <a:r>
              <a:rPr lang="en-US" sz="6800" dirty="0" err="1">
                <a:solidFill>
                  <a:srgbClr val="000000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搭建</a:t>
            </a:r>
            <a:endParaRPr lang="en-US" sz="6800" dirty="0">
              <a:solidFill>
                <a:srgbClr val="000000"/>
              </a:solidFill>
              <a:latin typeface="思源宋体-粗体"/>
              <a:ea typeface="思源宋体-粗体"/>
              <a:cs typeface="思源宋体-粗体"/>
              <a:sym typeface="思源宋体-粗体"/>
            </a:endParaRPr>
          </a:p>
          <a:p>
            <a:pPr algn="l">
              <a:lnSpc>
                <a:spcPts val="9245"/>
              </a:lnSpc>
            </a:pPr>
            <a:r>
              <a:rPr lang="en-US" sz="6800" dirty="0">
                <a:solidFill>
                  <a:srgbClr val="000000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              </a:t>
            </a:r>
            <a:r>
              <a:rPr lang="en-US" sz="6800" dirty="0" err="1">
                <a:solidFill>
                  <a:srgbClr val="000000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社交成长的星光之桥</a:t>
            </a:r>
            <a:endParaRPr lang="en-US" sz="6800" dirty="0">
              <a:solidFill>
                <a:srgbClr val="000000"/>
              </a:solidFill>
              <a:latin typeface="思源宋体-粗体"/>
              <a:ea typeface="思源宋体-粗体"/>
              <a:cs typeface="思源宋体-粗体"/>
              <a:sym typeface="思源宋体-粗体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6667500"/>
            <a:ext cx="12529185" cy="64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5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+mj-lt"/>
                <a:ea typeface="Glacial Indifference Bold"/>
                <a:cs typeface="+mj-lt"/>
                <a:sym typeface="Glacial Indifference Bold"/>
              </a:rPr>
              <a:t>基于 VB-MAPP 评估体系・低刺激适配・个性化社交训练工具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6669" y="1385699"/>
            <a:ext cx="5344215" cy="38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65"/>
              </a:lnSpc>
              <a:spcBef>
                <a:spcPct val="0"/>
              </a:spcBef>
            </a:pPr>
            <a:r>
              <a:rPr lang="en-US" sz="2260" spc="-45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项目团队 | 特教专业支持 + 技术落地保障</a:t>
            </a:r>
          </a:p>
        </p:txBody>
      </p:sp>
      <p:sp>
        <p:nvSpPr>
          <p:cNvPr id="13" name="椭圆 12"/>
          <p:cNvSpPr/>
          <p:nvPr/>
        </p:nvSpPr>
        <p:spPr>
          <a:xfrm>
            <a:off x="1295400" y="2476500"/>
            <a:ext cx="1752600" cy="167640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324102"/>
            <a:ext cx="16002000" cy="170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024438"/>
            <a:ext cx="16002000" cy="170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7724777"/>
            <a:ext cx="16002000" cy="170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7325" y="3195638"/>
            <a:ext cx="49814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3065" y="3195638"/>
            <a:ext cx="498164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49025" y="3195638"/>
            <a:ext cx="49814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7325" y="5895974"/>
            <a:ext cx="49814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53065" y="5895974"/>
            <a:ext cx="498164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849025" y="5895974"/>
            <a:ext cx="49814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57325" y="8596313"/>
            <a:ext cx="49814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3065" y="8596313"/>
            <a:ext cx="498164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49025" y="8596313"/>
            <a:ext cx="49814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6800850" y="11327978"/>
            <a:ext cx="46863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04"/>
              </a:lnSpc>
            </a:pPr>
            <a:r>
              <a:rPr lang="en-US" sz="1575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* 跨域资源共享 (CORS) 配置与 Gemini SDK 深度集成</a:t>
            </a:r>
            <a:endParaRPr sz="2700"/>
          </a:p>
        </p:txBody>
      </p:sp>
      <p:sp>
        <p:nvSpPr>
          <p:cNvPr id="181" name="Google Shape;181;p16"/>
          <p:cNvSpPr/>
          <p:nvPr/>
        </p:nvSpPr>
        <p:spPr>
          <a:xfrm>
            <a:off x="9129714" y="4310063"/>
            <a:ext cx="28575" cy="4286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9129714" y="7010400"/>
            <a:ext cx="28575" cy="4286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4357690" y="2707097"/>
            <a:ext cx="12472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b="1" dirty="0" err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前端层</a:t>
            </a:r>
            <a:r>
              <a:rPr lang="en-US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 (Frontend)</a:t>
            </a:r>
            <a:r>
              <a:rPr lang="en-US" dirty="0">
                <a:solidFill>
                  <a:srgbClr val="1E293B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dirty="0">
                <a:solidFill>
                  <a:srgbClr val="0EA5E9"/>
                </a:solidFill>
                <a:latin typeface="Noto Sans SC"/>
                <a:ea typeface="Noto Sans SC"/>
                <a:cs typeface="Noto Sans SC"/>
                <a:sym typeface="Noto Sans SC"/>
              </a:rPr>
              <a:t>React 19 + TypeScript + Vite</a:t>
            </a:r>
            <a:endParaRPr sz="2700" dirty="0"/>
          </a:p>
        </p:txBody>
      </p:sp>
      <p:sp>
        <p:nvSpPr>
          <p:cNvPr id="184" name="Google Shape;184;p16"/>
          <p:cNvSpPr txBox="1"/>
          <p:nvPr/>
        </p:nvSpPr>
        <p:spPr>
          <a:xfrm>
            <a:off x="4200525" y="5407433"/>
            <a:ext cx="126301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 后端层 (Backend)</a:t>
            </a:r>
            <a:r>
              <a:rPr lang="en-US">
                <a:solidFill>
                  <a:srgbClr val="1E293B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>
                <a:solidFill>
                  <a:srgbClr val="0EA5E9"/>
                </a:solidFill>
                <a:latin typeface="Noto Sans SC"/>
                <a:ea typeface="Noto Sans SC"/>
                <a:cs typeface="Noto Sans SC"/>
                <a:sym typeface="Noto Sans SC"/>
              </a:rPr>
              <a:t>FastAPI + Python 3.11</a:t>
            </a:r>
            <a:endParaRPr sz="2700"/>
          </a:p>
        </p:txBody>
      </p:sp>
      <p:sp>
        <p:nvSpPr>
          <p:cNvPr id="185" name="Google Shape;185;p16"/>
          <p:cNvSpPr txBox="1"/>
          <p:nvPr/>
        </p:nvSpPr>
        <p:spPr>
          <a:xfrm>
            <a:off x="4729165" y="8107772"/>
            <a:ext cx="121015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 AI 服务层 (AI Service)</a:t>
            </a:r>
            <a:r>
              <a:rPr lang="en-US">
                <a:solidFill>
                  <a:srgbClr val="1E293B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>
                <a:solidFill>
                  <a:srgbClr val="0EA5E9"/>
                </a:solidFill>
                <a:latin typeface="Noto Sans SC"/>
                <a:ea typeface="Noto Sans SC"/>
                <a:cs typeface="Noto Sans SC"/>
                <a:sym typeface="Noto Sans SC"/>
              </a:rPr>
              <a:t>Google Gemini AI</a:t>
            </a:r>
            <a:endParaRPr sz="2700"/>
          </a:p>
        </p:txBody>
      </p:sp>
      <p:sp>
        <p:nvSpPr>
          <p:cNvPr id="189" name="Google Shape;189;p16"/>
          <p:cNvSpPr txBox="1"/>
          <p:nvPr/>
        </p:nvSpPr>
        <p:spPr>
          <a:xfrm>
            <a:off x="533401" y="1022726"/>
            <a:ext cx="17102138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725" b="1" dirty="0" err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系统技术架构</a:t>
            </a:r>
            <a:r>
              <a:rPr lang="en-US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 (System Architecture)</a:t>
            </a:r>
            <a:endParaRPr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2574362" y="-39811"/>
            <a:ext cx="5730264" cy="6191721"/>
          </a:xfrm>
          <a:custGeom>
            <a:avLst/>
            <a:gdLst>
              <a:gd name="connsiteX0" fmla="*/ 332465 w 3820176"/>
              <a:gd name="connsiteY0" fmla="*/ 0 h 4127814"/>
              <a:gd name="connsiteX1" fmla="*/ 1721315 w 3820176"/>
              <a:gd name="connsiteY1" fmla="*/ 0 h 4127814"/>
              <a:gd name="connsiteX2" fmla="*/ 1715679 w 3820176"/>
              <a:gd name="connsiteY2" fmla="*/ 4215 h 4127814"/>
              <a:gd name="connsiteX3" fmla="*/ 1093221 w 3820176"/>
              <a:gd name="connsiteY3" fmla="*/ 1324108 h 4127814"/>
              <a:gd name="connsiteX4" fmla="*/ 2803706 w 3820176"/>
              <a:gd name="connsiteY4" fmla="*/ 3034593 h 4127814"/>
              <a:gd name="connsiteX5" fmla="*/ 3760055 w 3820176"/>
              <a:gd name="connsiteY5" fmla="*/ 2742469 h 4127814"/>
              <a:gd name="connsiteX6" fmla="*/ 3820176 w 3820176"/>
              <a:gd name="connsiteY6" fmla="*/ 2697511 h 4127814"/>
              <a:gd name="connsiteX7" fmla="*/ 3820176 w 3820176"/>
              <a:gd name="connsiteY7" fmla="*/ 3934884 h 4127814"/>
              <a:gd name="connsiteX8" fmla="*/ 3637442 w 3820176"/>
              <a:gd name="connsiteY8" fmla="*/ 4001765 h 4127814"/>
              <a:gd name="connsiteX9" fmla="*/ 2803706 w 3820176"/>
              <a:gd name="connsiteY9" fmla="*/ 4127814 h 4127814"/>
              <a:gd name="connsiteX10" fmla="*/ 0 w 3820176"/>
              <a:gd name="connsiteY10" fmla="*/ 1324108 h 4127814"/>
              <a:gd name="connsiteX11" fmla="*/ 220329 w 3820176"/>
              <a:gd name="connsiteY11" fmla="*/ 232779 h 412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0176" h="4127814">
                <a:moveTo>
                  <a:pt x="332465" y="0"/>
                </a:moveTo>
                <a:lnTo>
                  <a:pt x="1721315" y="0"/>
                </a:lnTo>
                <a:lnTo>
                  <a:pt x="1715679" y="4215"/>
                </a:lnTo>
                <a:cubicBezTo>
                  <a:pt x="1335528" y="317943"/>
                  <a:pt x="1093221" y="792728"/>
                  <a:pt x="1093221" y="1324108"/>
                </a:cubicBezTo>
                <a:cubicBezTo>
                  <a:pt x="1093221" y="2268783"/>
                  <a:pt x="1859031" y="3034593"/>
                  <a:pt x="2803706" y="3034593"/>
                </a:cubicBezTo>
                <a:cubicBezTo>
                  <a:pt x="3157959" y="3034593"/>
                  <a:pt x="3487059" y="2926901"/>
                  <a:pt x="3760055" y="2742469"/>
                </a:cubicBezTo>
                <a:lnTo>
                  <a:pt x="3820176" y="2697511"/>
                </a:lnTo>
                <a:lnTo>
                  <a:pt x="3820176" y="3934884"/>
                </a:lnTo>
                <a:lnTo>
                  <a:pt x="3637442" y="4001765"/>
                </a:lnTo>
                <a:cubicBezTo>
                  <a:pt x="3374065" y="4083684"/>
                  <a:pt x="3094039" y="4127814"/>
                  <a:pt x="2803706" y="4127814"/>
                </a:cubicBezTo>
                <a:cubicBezTo>
                  <a:pt x="1255262" y="4127814"/>
                  <a:pt x="0" y="2872552"/>
                  <a:pt x="0" y="1324108"/>
                </a:cubicBezTo>
                <a:cubicBezTo>
                  <a:pt x="0" y="936997"/>
                  <a:pt x="78454" y="568210"/>
                  <a:pt x="220329" y="232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7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0600" y="4152900"/>
            <a:ext cx="9587865" cy="2897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10" name="佳佳PPT"/>
          <p:cNvSpPr>
            <a:spLocks noEditPoints="1"/>
          </p:cNvSpPr>
          <p:nvPr/>
        </p:nvSpPr>
        <p:spPr bwMode="auto">
          <a:xfrm>
            <a:off x="1447800" y="4457700"/>
            <a:ext cx="586740" cy="537845"/>
          </a:xfrm>
          <a:custGeom>
            <a:avLst/>
            <a:gdLst/>
            <a:ahLst/>
            <a:cxnLst>
              <a:cxn ang="0">
                <a:pos x="29" y="46"/>
              </a:cxn>
              <a:cxn ang="0">
                <a:pos x="22" y="53"/>
              </a:cxn>
              <a:cxn ang="0">
                <a:pos x="7" y="53"/>
              </a:cxn>
              <a:cxn ang="0">
                <a:pos x="0" y="46"/>
              </a:cxn>
              <a:cxn ang="0">
                <a:pos x="0" y="19"/>
              </a:cxn>
              <a:cxn ang="0">
                <a:pos x="19" y="0"/>
              </a:cxn>
              <a:cxn ang="0">
                <a:pos x="22" y="0"/>
              </a:cxn>
              <a:cxn ang="0">
                <a:pos x="24" y="2"/>
              </a:cxn>
              <a:cxn ang="0">
                <a:pos x="24" y="7"/>
              </a:cxn>
              <a:cxn ang="0">
                <a:pos x="22" y="9"/>
              </a:cxn>
              <a:cxn ang="0">
                <a:pos x="19" y="9"/>
              </a:cxn>
              <a:cxn ang="0">
                <a:pos x="9" y="19"/>
              </a:cxn>
              <a:cxn ang="0">
                <a:pos x="9" y="20"/>
              </a:cxn>
              <a:cxn ang="0">
                <a:pos x="13" y="24"/>
              </a:cxn>
              <a:cxn ang="0">
                <a:pos x="22" y="24"/>
              </a:cxn>
              <a:cxn ang="0">
                <a:pos x="29" y="31"/>
              </a:cxn>
              <a:cxn ang="0">
                <a:pos x="29" y="46"/>
              </a:cxn>
              <a:cxn ang="0">
                <a:pos x="63" y="46"/>
              </a:cxn>
              <a:cxn ang="0">
                <a:pos x="56" y="53"/>
              </a:cxn>
              <a:cxn ang="0">
                <a:pos x="41" y="53"/>
              </a:cxn>
              <a:cxn ang="0">
                <a:pos x="34" y="46"/>
              </a:cxn>
              <a:cxn ang="0">
                <a:pos x="34" y="19"/>
              </a:cxn>
              <a:cxn ang="0">
                <a:pos x="53" y="0"/>
              </a:cxn>
              <a:cxn ang="0">
                <a:pos x="56" y="0"/>
              </a:cxn>
              <a:cxn ang="0">
                <a:pos x="58" y="2"/>
              </a:cxn>
              <a:cxn ang="0">
                <a:pos x="58" y="7"/>
              </a:cxn>
              <a:cxn ang="0">
                <a:pos x="56" y="9"/>
              </a:cxn>
              <a:cxn ang="0">
                <a:pos x="53" y="9"/>
              </a:cxn>
              <a:cxn ang="0">
                <a:pos x="43" y="19"/>
              </a:cxn>
              <a:cxn ang="0">
                <a:pos x="43" y="20"/>
              </a:cxn>
              <a:cxn ang="0">
                <a:pos x="47" y="24"/>
              </a:cxn>
              <a:cxn ang="0">
                <a:pos x="56" y="24"/>
              </a:cxn>
              <a:cxn ang="0">
                <a:pos x="63" y="31"/>
              </a:cxn>
              <a:cxn ang="0">
                <a:pos x="63" y="46"/>
              </a:cxn>
            </a:cxnLst>
            <a:rect l="0" t="0" r="r" b="b"/>
            <a:pathLst>
              <a:path w="63" h="53">
                <a:moveTo>
                  <a:pt x="29" y="46"/>
                </a:moveTo>
                <a:cubicBezTo>
                  <a:pt x="29" y="50"/>
                  <a:pt x="26" y="53"/>
                  <a:pt x="22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3" y="53"/>
                  <a:pt x="0" y="50"/>
                  <a:pt x="0" y="4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9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8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4" y="9"/>
                  <a:pt x="9" y="14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2"/>
                  <a:pt x="11" y="24"/>
                  <a:pt x="1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6" y="24"/>
                  <a:pt x="29" y="27"/>
                  <a:pt x="29" y="31"/>
                </a:cubicBezTo>
                <a:lnTo>
                  <a:pt x="29" y="46"/>
                </a:lnTo>
                <a:close/>
                <a:moveTo>
                  <a:pt x="63" y="46"/>
                </a:moveTo>
                <a:cubicBezTo>
                  <a:pt x="63" y="50"/>
                  <a:pt x="60" y="53"/>
                  <a:pt x="56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37" y="53"/>
                  <a:pt x="34" y="50"/>
                  <a:pt x="34" y="46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8"/>
                  <a:pt x="43" y="0"/>
                  <a:pt x="5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8"/>
                  <a:pt x="57" y="9"/>
                  <a:pt x="56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48" y="9"/>
                  <a:pt x="43" y="14"/>
                  <a:pt x="43" y="19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22"/>
                  <a:pt x="45" y="24"/>
                  <a:pt x="47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60" y="24"/>
                  <a:pt x="63" y="27"/>
                  <a:pt x="63" y="31"/>
                </a:cubicBezTo>
                <a:lnTo>
                  <a:pt x="63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佳佳PPT"/>
          <p:cNvSpPr/>
          <p:nvPr/>
        </p:nvSpPr>
        <p:spPr>
          <a:xfrm>
            <a:off x="2590800" y="4381500"/>
            <a:ext cx="7195185" cy="24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呼吁支持：自闭症儿童的社交成长，需要专业的工具，更需要社会的包容与支持。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恳请评委认可我们的专业与初心，让这个承载着特殊群体希望的项目，能够持续发光发热，帮助更多自闭症儿童搭建通往社会的成长之桥！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5800" y="800100"/>
            <a:ext cx="1072070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Arial" panose="020B0604020202090204" pitchFamily="34" charset="0"/>
              </a:rPr>
              <a:t>星桥训练营</a:t>
            </a: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Arial" panose="020B0604020202090204" pitchFamily="34" charset="0"/>
              </a:rPr>
              <a:t> ：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Arial" panose="020B0604020202090204" pitchFamily="34" charset="0"/>
              </a:rPr>
              <a:t>我们用专业守护成长，用温度点亮星光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9644591"/>
            <a:ext cx="18304620" cy="650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grpSp>
        <p:nvGrpSpPr>
          <p:cNvPr id="3" name="Group 7"/>
          <p:cNvGrpSpPr/>
          <p:nvPr/>
        </p:nvGrpSpPr>
        <p:grpSpPr>
          <a:xfrm>
            <a:off x="11201623" y="1028914"/>
            <a:ext cx="6794898" cy="6591867"/>
            <a:chOff x="0" y="0"/>
            <a:chExt cx="6350000" cy="6160262"/>
          </a:xfrm>
        </p:grpSpPr>
        <p:sp>
          <p:nvSpPr>
            <p:cNvPr id="19" name="Freeform 8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l="-14509" t="-11643" r="-50531"/>
              </a:stretch>
            </a:blipFill>
          </p:spPr>
        </p:sp>
      </p:grpSp>
      <p:sp>
        <p:nvSpPr>
          <p:cNvPr id="20" name="文本框 19"/>
          <p:cNvSpPr txBox="1"/>
          <p:nvPr/>
        </p:nvSpPr>
        <p:spPr>
          <a:xfrm>
            <a:off x="457200" y="8801100"/>
            <a:ext cx="850455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感谢观看</a:t>
            </a:r>
            <a:r>
              <a:rPr lang="en-US" altLang="zh-CN" sz="2400"/>
              <a:t> | Team：</a:t>
            </a:r>
            <a:r>
              <a:rPr lang="zh-CN" altLang="en-US" sz="2400"/>
              <a:t>一个团队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15</a:t>
            </a:fld>
            <a:endParaRPr lang="uk-UA" sz="27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0497" y="2762498"/>
            <a:ext cx="1733369" cy="68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16</a:t>
            </a:fld>
            <a:endParaRPr lang="uk-UA" sz="27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17</a:t>
            </a:fld>
            <a:endParaRPr lang="uk-UA" sz="27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矩形 5"/>
          <p:cNvSpPr/>
          <p:nvPr/>
        </p:nvSpPr>
        <p:spPr>
          <a:xfrm>
            <a:off x="990497" y="2762498"/>
            <a:ext cx="1733369" cy="68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18</a:t>
            </a:fld>
            <a:endParaRPr lang="uk-UA" sz="27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19</a:t>
            </a:fld>
            <a:endParaRPr lang="uk-UA" sz="2700" dirty="0"/>
          </a:p>
        </p:txBody>
      </p:sp>
      <p:sp>
        <p:nvSpPr>
          <p:cNvPr id="5" name="矩形 4"/>
          <p:cNvSpPr/>
          <p:nvPr/>
        </p:nvSpPr>
        <p:spPr>
          <a:xfrm>
            <a:off x="1447649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6" name="文本框 5"/>
          <p:cNvSpPr txBox="1"/>
          <p:nvPr/>
        </p:nvSpPr>
        <p:spPr>
          <a:xfrm>
            <a:off x="800017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>
                <a:solidFill>
                  <a:srgbClr val="0070C0"/>
                </a:solidFill>
              </a:rPr>
              <a:t>1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467791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 dirty="0">
                <a:solidFill>
                  <a:schemeClr val="bg1"/>
                </a:solidFill>
              </a:rPr>
              <a:t>单击此处编辑标题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7047766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9" name="文本框 8"/>
          <p:cNvSpPr txBox="1"/>
          <p:nvPr/>
        </p:nvSpPr>
        <p:spPr>
          <a:xfrm>
            <a:off x="6400133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0070C0"/>
                </a:solidFill>
              </a:rPr>
              <a:t>2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067907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</a:rPr>
              <a:t>单击此处编辑标题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57411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12" name="文本框 11"/>
          <p:cNvSpPr txBox="1"/>
          <p:nvPr/>
        </p:nvSpPr>
        <p:spPr>
          <a:xfrm>
            <a:off x="12209778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0070C0"/>
                </a:solidFill>
              </a:rPr>
              <a:t>3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2877552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</a:rPr>
              <a:t>单击此处编辑标题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857161" y="4076811"/>
            <a:ext cx="4914388" cy="45334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 dirty="0"/>
              <a:t>单击此处编辑文字</a:t>
            </a:r>
          </a:p>
        </p:txBody>
      </p:sp>
      <p:sp>
        <p:nvSpPr>
          <p:cNvPr id="15" name="文本占位符 7"/>
          <p:cNvSpPr txBox="1"/>
          <p:nvPr/>
        </p:nvSpPr>
        <p:spPr>
          <a:xfrm>
            <a:off x="6476325" y="4076811"/>
            <a:ext cx="4914388" cy="45334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/>
              <a:t>单击此处编辑文字</a:t>
            </a:r>
          </a:p>
        </p:txBody>
      </p:sp>
      <p:sp>
        <p:nvSpPr>
          <p:cNvPr id="16" name="文本占位符 7"/>
          <p:cNvSpPr txBox="1"/>
          <p:nvPr/>
        </p:nvSpPr>
        <p:spPr>
          <a:xfrm>
            <a:off x="12305018" y="4076811"/>
            <a:ext cx="4914388" cy="45334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/>
              <a:t>单击此处编辑文字</a:t>
            </a:r>
          </a:p>
        </p:txBody>
      </p:sp>
      <p:sp>
        <p:nvSpPr>
          <p:cNvPr id="17" name="矩形 16"/>
          <p:cNvSpPr/>
          <p:nvPr/>
        </p:nvSpPr>
        <p:spPr>
          <a:xfrm>
            <a:off x="990497" y="2762498"/>
            <a:ext cx="1733369" cy="68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flipH="1" flipV="1">
            <a:off x="9528175" y="5676900"/>
            <a:ext cx="0" cy="118491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1">
                    <a:alpha val="25000"/>
                  </a:schemeClr>
                </a:gs>
                <a:gs pos="100000">
                  <a:srgbClr val="2D73FF"/>
                </a:gs>
              </a:gsLst>
              <a:lin ang="540000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任意多边形: 形状 26"/>
          <p:cNvSpPr/>
          <p:nvPr/>
        </p:nvSpPr>
        <p:spPr>
          <a:xfrm flipV="1">
            <a:off x="11400155" y="5143500"/>
            <a:ext cx="3285490" cy="1596390"/>
          </a:xfrm>
          <a:custGeom>
            <a:avLst/>
            <a:gdLst>
              <a:gd name="connsiteX0" fmla="*/ 0 w 1739900"/>
              <a:gd name="connsiteY0" fmla="*/ 787400 h 787400"/>
              <a:gd name="connsiteX1" fmla="*/ 0 w 1739900"/>
              <a:gd name="connsiteY1" fmla="*/ 317500 h 787400"/>
              <a:gd name="connsiteX2" fmla="*/ 1714500 w 1739900"/>
              <a:gd name="connsiteY2" fmla="*/ 317500 h 787400"/>
              <a:gd name="connsiteX3" fmla="*/ 1739900 w 1739900"/>
              <a:gd name="connsiteY3" fmla="*/ 0 h 787400"/>
              <a:gd name="connsiteX0-1" fmla="*/ 75966 w 1815866"/>
              <a:gd name="connsiteY0-2" fmla="*/ 787400 h 787400"/>
              <a:gd name="connsiteX1-3" fmla="*/ 75966 w 1815866"/>
              <a:gd name="connsiteY1-4" fmla="*/ 317500 h 787400"/>
              <a:gd name="connsiteX2-5" fmla="*/ 1790466 w 1815866"/>
              <a:gd name="connsiteY2-6" fmla="*/ 317500 h 787400"/>
              <a:gd name="connsiteX3-7" fmla="*/ 1815866 w 1815866"/>
              <a:gd name="connsiteY3-8" fmla="*/ 0 h 787400"/>
              <a:gd name="connsiteX0-9" fmla="*/ 100384 w 1840284"/>
              <a:gd name="connsiteY0-10" fmla="*/ 787400 h 787400"/>
              <a:gd name="connsiteX1-11" fmla="*/ 100384 w 1840284"/>
              <a:gd name="connsiteY1-12" fmla="*/ 317500 h 787400"/>
              <a:gd name="connsiteX2-13" fmla="*/ 1814884 w 1840284"/>
              <a:gd name="connsiteY2-14" fmla="*/ 317500 h 787400"/>
              <a:gd name="connsiteX3-15" fmla="*/ 1840284 w 1840284"/>
              <a:gd name="connsiteY3-16" fmla="*/ 0 h 787400"/>
              <a:gd name="connsiteX0-17" fmla="*/ 153791 w 1893691"/>
              <a:gd name="connsiteY0-18" fmla="*/ 787400 h 787400"/>
              <a:gd name="connsiteX1-19" fmla="*/ 153791 w 1893691"/>
              <a:gd name="connsiteY1-20" fmla="*/ 317500 h 787400"/>
              <a:gd name="connsiteX2-21" fmla="*/ 1868291 w 1893691"/>
              <a:gd name="connsiteY2-22" fmla="*/ 317500 h 787400"/>
              <a:gd name="connsiteX3-23" fmla="*/ 1893691 w 1893691"/>
              <a:gd name="connsiteY3-24" fmla="*/ 0 h 787400"/>
              <a:gd name="connsiteX0-25" fmla="*/ 169398 w 1909298"/>
              <a:gd name="connsiteY0-26" fmla="*/ 787400 h 787462"/>
              <a:gd name="connsiteX1-27" fmla="*/ 169398 w 1909298"/>
              <a:gd name="connsiteY1-28" fmla="*/ 317500 h 787462"/>
              <a:gd name="connsiteX2-29" fmla="*/ 1883898 w 1909298"/>
              <a:gd name="connsiteY2-30" fmla="*/ 317500 h 787462"/>
              <a:gd name="connsiteX3-31" fmla="*/ 1909298 w 1909298"/>
              <a:gd name="connsiteY3-32" fmla="*/ 0 h 787462"/>
              <a:gd name="connsiteX0-33" fmla="*/ 171695 w 1911595"/>
              <a:gd name="connsiteY0-34" fmla="*/ 787400 h 787444"/>
              <a:gd name="connsiteX1-35" fmla="*/ 171695 w 1911595"/>
              <a:gd name="connsiteY1-36" fmla="*/ 317500 h 787444"/>
              <a:gd name="connsiteX2-37" fmla="*/ 1886195 w 1911595"/>
              <a:gd name="connsiteY2-38" fmla="*/ 317500 h 787444"/>
              <a:gd name="connsiteX3-39" fmla="*/ 1911595 w 1911595"/>
              <a:gd name="connsiteY3-40" fmla="*/ 0 h 787444"/>
              <a:gd name="connsiteX0-41" fmla="*/ 174006 w 1913906"/>
              <a:gd name="connsiteY0-42" fmla="*/ 787400 h 787444"/>
              <a:gd name="connsiteX1-43" fmla="*/ 174006 w 1913906"/>
              <a:gd name="connsiteY1-44" fmla="*/ 317500 h 787444"/>
              <a:gd name="connsiteX2-45" fmla="*/ 1888506 w 1913906"/>
              <a:gd name="connsiteY2-46" fmla="*/ 317500 h 787444"/>
              <a:gd name="connsiteX3-47" fmla="*/ 1913906 w 1913906"/>
              <a:gd name="connsiteY3-48" fmla="*/ 0 h 787444"/>
              <a:gd name="connsiteX0-49" fmla="*/ 174006 w 1913906"/>
              <a:gd name="connsiteY0-50" fmla="*/ 787400 h 787444"/>
              <a:gd name="connsiteX1-51" fmla="*/ 174006 w 1913906"/>
              <a:gd name="connsiteY1-52" fmla="*/ 317500 h 787444"/>
              <a:gd name="connsiteX2-53" fmla="*/ 1912924 w 1913906"/>
              <a:gd name="connsiteY2-54" fmla="*/ 312737 h 787444"/>
              <a:gd name="connsiteX3-55" fmla="*/ 1913906 w 1913906"/>
              <a:gd name="connsiteY3-56" fmla="*/ 0 h 787444"/>
              <a:gd name="connsiteX0-57" fmla="*/ 174006 w 1932244"/>
              <a:gd name="connsiteY0-58" fmla="*/ 787400 h 787444"/>
              <a:gd name="connsiteX1-59" fmla="*/ 174006 w 1932244"/>
              <a:gd name="connsiteY1-60" fmla="*/ 317500 h 787444"/>
              <a:gd name="connsiteX2-61" fmla="*/ 1912924 w 1932244"/>
              <a:gd name="connsiteY2-62" fmla="*/ 312737 h 787444"/>
              <a:gd name="connsiteX3-63" fmla="*/ 1913906 w 1932244"/>
              <a:gd name="connsiteY3-64" fmla="*/ 0 h 787444"/>
              <a:gd name="connsiteX0-65" fmla="*/ 174006 w 1986549"/>
              <a:gd name="connsiteY0-66" fmla="*/ 787418 h 787462"/>
              <a:gd name="connsiteX1-67" fmla="*/ 174006 w 1986549"/>
              <a:gd name="connsiteY1-68" fmla="*/ 317518 h 787462"/>
              <a:gd name="connsiteX2-69" fmla="*/ 1912924 w 1986549"/>
              <a:gd name="connsiteY2-70" fmla="*/ 312755 h 787462"/>
              <a:gd name="connsiteX3-71" fmla="*/ 1913906 w 1986549"/>
              <a:gd name="connsiteY3-72" fmla="*/ 18 h 787462"/>
              <a:gd name="connsiteX0-73" fmla="*/ 174006 w 1986549"/>
              <a:gd name="connsiteY0-74" fmla="*/ 787418 h 787462"/>
              <a:gd name="connsiteX1-75" fmla="*/ 174006 w 1986549"/>
              <a:gd name="connsiteY1-76" fmla="*/ 317518 h 787462"/>
              <a:gd name="connsiteX2-77" fmla="*/ 1912924 w 1986549"/>
              <a:gd name="connsiteY2-78" fmla="*/ 312755 h 787462"/>
              <a:gd name="connsiteX3-79" fmla="*/ 1913906 w 1986549"/>
              <a:gd name="connsiteY3-80" fmla="*/ 18 h 787462"/>
              <a:gd name="connsiteX0-81" fmla="*/ 174006 w 2204893"/>
              <a:gd name="connsiteY0-82" fmla="*/ 787401 h 787445"/>
              <a:gd name="connsiteX1-83" fmla="*/ 174006 w 2204893"/>
              <a:gd name="connsiteY1-84" fmla="*/ 317501 h 787445"/>
              <a:gd name="connsiteX2-85" fmla="*/ 1912924 w 2204893"/>
              <a:gd name="connsiteY2-86" fmla="*/ 312738 h 787445"/>
              <a:gd name="connsiteX3-87" fmla="*/ 1913906 w 2204893"/>
              <a:gd name="connsiteY3-88" fmla="*/ 1 h 787445"/>
              <a:gd name="connsiteX0-89" fmla="*/ 174006 w 2032577"/>
              <a:gd name="connsiteY0-90" fmla="*/ 787401 h 787445"/>
              <a:gd name="connsiteX1-91" fmla="*/ 174006 w 2032577"/>
              <a:gd name="connsiteY1-92" fmla="*/ 317501 h 787445"/>
              <a:gd name="connsiteX2-93" fmla="*/ 1912924 w 2032577"/>
              <a:gd name="connsiteY2-94" fmla="*/ 312738 h 787445"/>
              <a:gd name="connsiteX3-95" fmla="*/ 1913906 w 2032577"/>
              <a:gd name="connsiteY3-96" fmla="*/ 1 h 787445"/>
              <a:gd name="connsiteX0-97" fmla="*/ 174006 w 2042325"/>
              <a:gd name="connsiteY0-98" fmla="*/ 787401 h 787445"/>
              <a:gd name="connsiteX1-99" fmla="*/ 174006 w 2042325"/>
              <a:gd name="connsiteY1-100" fmla="*/ 317501 h 787445"/>
              <a:gd name="connsiteX2-101" fmla="*/ 1912924 w 2042325"/>
              <a:gd name="connsiteY2-102" fmla="*/ 312738 h 787445"/>
              <a:gd name="connsiteX3-103" fmla="*/ 1913906 w 2042325"/>
              <a:gd name="connsiteY3-104" fmla="*/ 1 h 787445"/>
              <a:gd name="connsiteX0-105" fmla="*/ 174006 w 2003888"/>
              <a:gd name="connsiteY0-106" fmla="*/ 787400 h 787444"/>
              <a:gd name="connsiteX1-107" fmla="*/ 174006 w 2003888"/>
              <a:gd name="connsiteY1-108" fmla="*/ 317500 h 787444"/>
              <a:gd name="connsiteX2-109" fmla="*/ 1912924 w 2003888"/>
              <a:gd name="connsiteY2-110" fmla="*/ 312737 h 787444"/>
              <a:gd name="connsiteX3-111" fmla="*/ 1913906 w 2003888"/>
              <a:gd name="connsiteY3-112" fmla="*/ 0 h 787444"/>
              <a:gd name="connsiteX0-113" fmla="*/ 174006 w 1916298"/>
              <a:gd name="connsiteY0-114" fmla="*/ 787400 h 787444"/>
              <a:gd name="connsiteX1-115" fmla="*/ 174006 w 1916298"/>
              <a:gd name="connsiteY1-116" fmla="*/ 317500 h 787444"/>
              <a:gd name="connsiteX2-117" fmla="*/ 1729790 w 1916298"/>
              <a:gd name="connsiteY2-118" fmla="*/ 312737 h 787444"/>
              <a:gd name="connsiteX3-119" fmla="*/ 1913906 w 1916298"/>
              <a:gd name="connsiteY3-120" fmla="*/ 0 h 787444"/>
              <a:gd name="connsiteX0-121" fmla="*/ 125441 w 1881023"/>
              <a:gd name="connsiteY0-122" fmla="*/ 787400 h 787444"/>
              <a:gd name="connsiteX1-123" fmla="*/ 241427 w 1881023"/>
              <a:gd name="connsiteY1-124" fmla="*/ 317500 h 787444"/>
              <a:gd name="connsiteX2-125" fmla="*/ 1681225 w 1881023"/>
              <a:gd name="connsiteY2-126" fmla="*/ 312737 h 787444"/>
              <a:gd name="connsiteX3-127" fmla="*/ 1865341 w 1881023"/>
              <a:gd name="connsiteY3-128" fmla="*/ 0 h 787444"/>
              <a:gd name="connsiteX0-129" fmla="*/ 31300 w 1786883"/>
              <a:gd name="connsiteY0-130" fmla="*/ 787400 h 787400"/>
              <a:gd name="connsiteX1-131" fmla="*/ 147286 w 1786883"/>
              <a:gd name="connsiteY1-132" fmla="*/ 317500 h 787400"/>
              <a:gd name="connsiteX2-133" fmla="*/ 1587084 w 1786883"/>
              <a:gd name="connsiteY2-134" fmla="*/ 312737 h 787400"/>
              <a:gd name="connsiteX3-135" fmla="*/ 1771200 w 1786883"/>
              <a:gd name="connsiteY3-136" fmla="*/ 0 h 787400"/>
              <a:gd name="connsiteX0-137" fmla="*/ 31299 w 1786882"/>
              <a:gd name="connsiteY0-138" fmla="*/ 787400 h 787400"/>
              <a:gd name="connsiteX1-139" fmla="*/ 147285 w 1786882"/>
              <a:gd name="connsiteY1-140" fmla="*/ 317500 h 787400"/>
              <a:gd name="connsiteX2-141" fmla="*/ 1587083 w 1786882"/>
              <a:gd name="connsiteY2-142" fmla="*/ 312737 h 787400"/>
              <a:gd name="connsiteX3-143" fmla="*/ 1771199 w 1786882"/>
              <a:gd name="connsiteY3-144" fmla="*/ 0 h 787400"/>
              <a:gd name="connsiteX0-145" fmla="*/ 31299 w 1786882"/>
              <a:gd name="connsiteY0-146" fmla="*/ 787400 h 787400"/>
              <a:gd name="connsiteX1-147" fmla="*/ 147285 w 1786882"/>
              <a:gd name="connsiteY1-148" fmla="*/ 317500 h 787400"/>
              <a:gd name="connsiteX2-149" fmla="*/ 1587083 w 1786882"/>
              <a:gd name="connsiteY2-150" fmla="*/ 312737 h 787400"/>
              <a:gd name="connsiteX3-151" fmla="*/ 1771199 w 1786882"/>
              <a:gd name="connsiteY3-152" fmla="*/ 0 h 787400"/>
              <a:gd name="connsiteX0-153" fmla="*/ 31299 w 1786882"/>
              <a:gd name="connsiteY0-154" fmla="*/ 787400 h 787400"/>
              <a:gd name="connsiteX1-155" fmla="*/ 147285 w 1786882"/>
              <a:gd name="connsiteY1-156" fmla="*/ 317500 h 787400"/>
              <a:gd name="connsiteX2-157" fmla="*/ 1587083 w 1786882"/>
              <a:gd name="connsiteY2-158" fmla="*/ 312737 h 787400"/>
              <a:gd name="connsiteX3-159" fmla="*/ 1771199 w 1786882"/>
              <a:gd name="connsiteY3-160" fmla="*/ 0 h 787400"/>
              <a:gd name="connsiteX0-161" fmla="*/ 4133 w 1756495"/>
              <a:gd name="connsiteY0-162" fmla="*/ 787400 h 787400"/>
              <a:gd name="connsiteX1-163" fmla="*/ 193373 w 1756495"/>
              <a:gd name="connsiteY1-164" fmla="*/ 317500 h 787400"/>
              <a:gd name="connsiteX2-165" fmla="*/ 1559917 w 1756495"/>
              <a:gd name="connsiteY2-166" fmla="*/ 312737 h 787400"/>
              <a:gd name="connsiteX3-167" fmla="*/ 1744033 w 1756495"/>
              <a:gd name="connsiteY3-168" fmla="*/ 0 h 787400"/>
              <a:gd name="connsiteX0-169" fmla="*/ 2981 w 1755088"/>
              <a:gd name="connsiteY0-170" fmla="*/ 787400 h 787400"/>
              <a:gd name="connsiteX1-171" fmla="*/ 198325 w 1755088"/>
              <a:gd name="connsiteY1-172" fmla="*/ 350838 h 787400"/>
              <a:gd name="connsiteX2-173" fmla="*/ 1558765 w 1755088"/>
              <a:gd name="connsiteY2-174" fmla="*/ 312737 h 787400"/>
              <a:gd name="connsiteX3-175" fmla="*/ 1742881 w 1755088"/>
              <a:gd name="connsiteY3-176" fmla="*/ 0 h 787400"/>
              <a:gd name="connsiteX0-177" fmla="*/ 1271 w 1752874"/>
              <a:gd name="connsiteY0-178" fmla="*/ 787400 h 787400"/>
              <a:gd name="connsiteX1-179" fmla="*/ 208825 w 1752874"/>
              <a:gd name="connsiteY1-180" fmla="*/ 360363 h 787400"/>
              <a:gd name="connsiteX2-181" fmla="*/ 1557055 w 1752874"/>
              <a:gd name="connsiteY2-182" fmla="*/ 312737 h 787400"/>
              <a:gd name="connsiteX3-183" fmla="*/ 1741171 w 1752874"/>
              <a:gd name="connsiteY3-184" fmla="*/ 0 h 787400"/>
              <a:gd name="connsiteX0-185" fmla="*/ 1271 w 1752874"/>
              <a:gd name="connsiteY0-186" fmla="*/ 787400 h 787400"/>
              <a:gd name="connsiteX1-187" fmla="*/ 208825 w 1752874"/>
              <a:gd name="connsiteY1-188" fmla="*/ 336550 h 787400"/>
              <a:gd name="connsiteX2-189" fmla="*/ 1557055 w 1752874"/>
              <a:gd name="connsiteY2-190" fmla="*/ 312737 h 787400"/>
              <a:gd name="connsiteX3-191" fmla="*/ 1741171 w 1752874"/>
              <a:gd name="connsiteY3-192" fmla="*/ 0 h 787400"/>
              <a:gd name="connsiteX0-193" fmla="*/ 1271 w 1752874"/>
              <a:gd name="connsiteY0-194" fmla="*/ 787400 h 787400"/>
              <a:gd name="connsiteX1-195" fmla="*/ 208825 w 1752874"/>
              <a:gd name="connsiteY1-196" fmla="*/ 327025 h 787400"/>
              <a:gd name="connsiteX2-197" fmla="*/ 1557055 w 1752874"/>
              <a:gd name="connsiteY2-198" fmla="*/ 312737 h 787400"/>
              <a:gd name="connsiteX3-199" fmla="*/ 1741171 w 1752874"/>
              <a:gd name="connsiteY3-200" fmla="*/ 0 h 787400"/>
              <a:gd name="connsiteX0-201" fmla="*/ 1271 w 1752875"/>
              <a:gd name="connsiteY0-202" fmla="*/ 787400 h 787400"/>
              <a:gd name="connsiteX1-203" fmla="*/ 208825 w 1752875"/>
              <a:gd name="connsiteY1-204" fmla="*/ 327025 h 787400"/>
              <a:gd name="connsiteX2-205" fmla="*/ 1557056 w 1752875"/>
              <a:gd name="connsiteY2-206" fmla="*/ 293687 h 787400"/>
              <a:gd name="connsiteX3-207" fmla="*/ 1741171 w 1752875"/>
              <a:gd name="connsiteY3-208" fmla="*/ 0 h 787400"/>
              <a:gd name="connsiteX0-209" fmla="*/ 1271 w 1752875"/>
              <a:gd name="connsiteY0-210" fmla="*/ 787400 h 787400"/>
              <a:gd name="connsiteX1-211" fmla="*/ 208825 w 1752875"/>
              <a:gd name="connsiteY1-212" fmla="*/ 327025 h 787400"/>
              <a:gd name="connsiteX2-213" fmla="*/ 1557057 w 1752875"/>
              <a:gd name="connsiteY2-214" fmla="*/ 307975 h 787400"/>
              <a:gd name="connsiteX3-215" fmla="*/ 1741171 w 1752875"/>
              <a:gd name="connsiteY3-216" fmla="*/ 0 h 787400"/>
              <a:gd name="connsiteX0-217" fmla="*/ 1271 w 1752875"/>
              <a:gd name="connsiteY0-218" fmla="*/ 787400 h 787400"/>
              <a:gd name="connsiteX1-219" fmla="*/ 208825 w 1752875"/>
              <a:gd name="connsiteY1-220" fmla="*/ 327025 h 787400"/>
              <a:gd name="connsiteX2-221" fmla="*/ 1557057 w 1752875"/>
              <a:gd name="connsiteY2-222" fmla="*/ 307975 h 787400"/>
              <a:gd name="connsiteX3-223" fmla="*/ 1741171 w 1752875"/>
              <a:gd name="connsiteY3-224" fmla="*/ 0 h 787400"/>
              <a:gd name="connsiteX0-225" fmla="*/ 1271 w 1752875"/>
              <a:gd name="connsiteY0-226" fmla="*/ 787400 h 787400"/>
              <a:gd name="connsiteX1-227" fmla="*/ 208825 w 1752875"/>
              <a:gd name="connsiteY1-228" fmla="*/ 327025 h 787400"/>
              <a:gd name="connsiteX2-229" fmla="*/ 1557057 w 1752875"/>
              <a:gd name="connsiteY2-230" fmla="*/ 307975 h 787400"/>
              <a:gd name="connsiteX3-231" fmla="*/ 1741171 w 1752875"/>
              <a:gd name="connsiteY3-232" fmla="*/ 0 h 787400"/>
              <a:gd name="connsiteX0-233" fmla="*/ 1271 w 1752875"/>
              <a:gd name="connsiteY0-234" fmla="*/ 787400 h 787400"/>
              <a:gd name="connsiteX1-235" fmla="*/ 208825 w 1752875"/>
              <a:gd name="connsiteY1-236" fmla="*/ 327025 h 787400"/>
              <a:gd name="connsiteX2-237" fmla="*/ 1557057 w 1752875"/>
              <a:gd name="connsiteY2-238" fmla="*/ 307975 h 787400"/>
              <a:gd name="connsiteX3-239" fmla="*/ 1741171 w 1752875"/>
              <a:gd name="connsiteY3-240" fmla="*/ 0 h 787400"/>
              <a:gd name="connsiteX0-241" fmla="*/ 1271 w 1752875"/>
              <a:gd name="connsiteY0-242" fmla="*/ 787400 h 787400"/>
              <a:gd name="connsiteX1-243" fmla="*/ 208825 w 1752875"/>
              <a:gd name="connsiteY1-244" fmla="*/ 327025 h 787400"/>
              <a:gd name="connsiteX2-245" fmla="*/ 1557057 w 1752875"/>
              <a:gd name="connsiteY2-246" fmla="*/ 307975 h 787400"/>
              <a:gd name="connsiteX3-247" fmla="*/ 1741171 w 1752875"/>
              <a:gd name="connsiteY3-248" fmla="*/ 0 h 787400"/>
              <a:gd name="connsiteX0-249" fmla="*/ 1271 w 1752875"/>
              <a:gd name="connsiteY0-250" fmla="*/ 787400 h 787400"/>
              <a:gd name="connsiteX1-251" fmla="*/ 208825 w 1752875"/>
              <a:gd name="connsiteY1-252" fmla="*/ 327025 h 787400"/>
              <a:gd name="connsiteX2-253" fmla="*/ 1557057 w 1752875"/>
              <a:gd name="connsiteY2-254" fmla="*/ 322263 h 787400"/>
              <a:gd name="connsiteX3-255" fmla="*/ 1741171 w 1752875"/>
              <a:gd name="connsiteY3-256" fmla="*/ 0 h 787400"/>
              <a:gd name="connsiteX0-257" fmla="*/ 1271 w 1744326"/>
              <a:gd name="connsiteY0-258" fmla="*/ 787400 h 787400"/>
              <a:gd name="connsiteX1-259" fmla="*/ 208825 w 1744326"/>
              <a:gd name="connsiteY1-260" fmla="*/ 327025 h 787400"/>
              <a:gd name="connsiteX2-261" fmla="*/ 1514326 w 1744326"/>
              <a:gd name="connsiteY2-262" fmla="*/ 331788 h 787400"/>
              <a:gd name="connsiteX3-263" fmla="*/ 1741171 w 1744326"/>
              <a:gd name="connsiteY3-264" fmla="*/ 0 h 787400"/>
              <a:gd name="connsiteX0-265" fmla="*/ 1271 w 1744325"/>
              <a:gd name="connsiteY0-266" fmla="*/ 787400 h 787400"/>
              <a:gd name="connsiteX1-267" fmla="*/ 208825 w 1744325"/>
              <a:gd name="connsiteY1-268" fmla="*/ 327025 h 787400"/>
              <a:gd name="connsiteX2-269" fmla="*/ 1514326 w 1744325"/>
              <a:gd name="connsiteY2-270" fmla="*/ 322263 h 787400"/>
              <a:gd name="connsiteX3-271" fmla="*/ 1741171 w 1744325"/>
              <a:gd name="connsiteY3-272" fmla="*/ 0 h 787400"/>
              <a:gd name="connsiteX0-273" fmla="*/ 1271 w 1745009"/>
              <a:gd name="connsiteY0-274" fmla="*/ 787400 h 787400"/>
              <a:gd name="connsiteX1-275" fmla="*/ 208825 w 1745009"/>
              <a:gd name="connsiteY1-276" fmla="*/ 327025 h 787400"/>
              <a:gd name="connsiteX2-277" fmla="*/ 1514326 w 1745009"/>
              <a:gd name="connsiteY2-278" fmla="*/ 322263 h 787400"/>
              <a:gd name="connsiteX3-279" fmla="*/ 1741171 w 1745009"/>
              <a:gd name="connsiteY3-280" fmla="*/ 0 h 787400"/>
              <a:gd name="connsiteX0-281" fmla="*/ 1271 w 1741171"/>
              <a:gd name="connsiteY0-282" fmla="*/ 787400 h 787400"/>
              <a:gd name="connsiteX1-283" fmla="*/ 208825 w 1741171"/>
              <a:gd name="connsiteY1-284" fmla="*/ 327025 h 787400"/>
              <a:gd name="connsiteX2-285" fmla="*/ 1514326 w 1741171"/>
              <a:gd name="connsiteY2-286" fmla="*/ 322263 h 787400"/>
              <a:gd name="connsiteX3-287" fmla="*/ 1741171 w 1741171"/>
              <a:gd name="connsiteY3-288" fmla="*/ 0 h 787400"/>
              <a:gd name="connsiteX0-289" fmla="*/ 1271 w 1741171"/>
              <a:gd name="connsiteY0-290" fmla="*/ 787400 h 787400"/>
              <a:gd name="connsiteX1-291" fmla="*/ 208825 w 1741171"/>
              <a:gd name="connsiteY1-292" fmla="*/ 327025 h 787400"/>
              <a:gd name="connsiteX2-293" fmla="*/ 1514326 w 1741171"/>
              <a:gd name="connsiteY2-294" fmla="*/ 322263 h 787400"/>
              <a:gd name="connsiteX3-295" fmla="*/ 1741171 w 1741171"/>
              <a:gd name="connsiteY3-296" fmla="*/ 0 h 787400"/>
              <a:gd name="connsiteX0-297" fmla="*/ 105 w 1758317"/>
              <a:gd name="connsiteY0-298" fmla="*/ 787400 h 787400"/>
              <a:gd name="connsiteX1-299" fmla="*/ 225971 w 1758317"/>
              <a:gd name="connsiteY1-300" fmla="*/ 327025 h 787400"/>
              <a:gd name="connsiteX2-301" fmla="*/ 1531472 w 1758317"/>
              <a:gd name="connsiteY2-302" fmla="*/ 322263 h 787400"/>
              <a:gd name="connsiteX3-303" fmla="*/ 1758317 w 1758317"/>
              <a:gd name="connsiteY3-304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58317" h="787400">
                <a:moveTo>
                  <a:pt x="105" y="787400"/>
                </a:moveTo>
                <a:cubicBezTo>
                  <a:pt x="106" y="583143"/>
                  <a:pt x="-12103" y="331257"/>
                  <a:pt x="225971" y="327025"/>
                </a:cubicBezTo>
                <a:lnTo>
                  <a:pt x="1531472" y="322263"/>
                </a:lnTo>
                <a:cubicBezTo>
                  <a:pt x="1792967" y="315383"/>
                  <a:pt x="1748670" y="180181"/>
                  <a:pt x="1758317" y="0"/>
                </a:cubicBezTo>
              </a:path>
            </a:pathLst>
          </a:custGeom>
          <a:noFill/>
          <a:ln w="12700" cap="flat" cmpd="sng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cs typeface="思源黑体 CN ExtraLight" panose="020B0200000000000000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 flipV="1">
            <a:off x="4343400" y="5143500"/>
            <a:ext cx="3285490" cy="1596390"/>
          </a:xfrm>
          <a:custGeom>
            <a:avLst/>
            <a:gdLst>
              <a:gd name="connsiteX0" fmla="*/ 0 w 1739900"/>
              <a:gd name="connsiteY0" fmla="*/ 787400 h 787400"/>
              <a:gd name="connsiteX1" fmla="*/ 0 w 1739900"/>
              <a:gd name="connsiteY1" fmla="*/ 317500 h 787400"/>
              <a:gd name="connsiteX2" fmla="*/ 1714500 w 1739900"/>
              <a:gd name="connsiteY2" fmla="*/ 317500 h 787400"/>
              <a:gd name="connsiteX3" fmla="*/ 1739900 w 1739900"/>
              <a:gd name="connsiteY3" fmla="*/ 0 h 787400"/>
              <a:gd name="connsiteX0-1" fmla="*/ 75966 w 1815866"/>
              <a:gd name="connsiteY0-2" fmla="*/ 787400 h 787400"/>
              <a:gd name="connsiteX1-3" fmla="*/ 75966 w 1815866"/>
              <a:gd name="connsiteY1-4" fmla="*/ 317500 h 787400"/>
              <a:gd name="connsiteX2-5" fmla="*/ 1790466 w 1815866"/>
              <a:gd name="connsiteY2-6" fmla="*/ 317500 h 787400"/>
              <a:gd name="connsiteX3-7" fmla="*/ 1815866 w 1815866"/>
              <a:gd name="connsiteY3-8" fmla="*/ 0 h 787400"/>
              <a:gd name="connsiteX0-9" fmla="*/ 100384 w 1840284"/>
              <a:gd name="connsiteY0-10" fmla="*/ 787400 h 787400"/>
              <a:gd name="connsiteX1-11" fmla="*/ 100384 w 1840284"/>
              <a:gd name="connsiteY1-12" fmla="*/ 317500 h 787400"/>
              <a:gd name="connsiteX2-13" fmla="*/ 1814884 w 1840284"/>
              <a:gd name="connsiteY2-14" fmla="*/ 317500 h 787400"/>
              <a:gd name="connsiteX3-15" fmla="*/ 1840284 w 1840284"/>
              <a:gd name="connsiteY3-16" fmla="*/ 0 h 787400"/>
              <a:gd name="connsiteX0-17" fmla="*/ 153791 w 1893691"/>
              <a:gd name="connsiteY0-18" fmla="*/ 787400 h 787400"/>
              <a:gd name="connsiteX1-19" fmla="*/ 153791 w 1893691"/>
              <a:gd name="connsiteY1-20" fmla="*/ 317500 h 787400"/>
              <a:gd name="connsiteX2-21" fmla="*/ 1868291 w 1893691"/>
              <a:gd name="connsiteY2-22" fmla="*/ 317500 h 787400"/>
              <a:gd name="connsiteX3-23" fmla="*/ 1893691 w 1893691"/>
              <a:gd name="connsiteY3-24" fmla="*/ 0 h 787400"/>
              <a:gd name="connsiteX0-25" fmla="*/ 169398 w 1909298"/>
              <a:gd name="connsiteY0-26" fmla="*/ 787400 h 787462"/>
              <a:gd name="connsiteX1-27" fmla="*/ 169398 w 1909298"/>
              <a:gd name="connsiteY1-28" fmla="*/ 317500 h 787462"/>
              <a:gd name="connsiteX2-29" fmla="*/ 1883898 w 1909298"/>
              <a:gd name="connsiteY2-30" fmla="*/ 317500 h 787462"/>
              <a:gd name="connsiteX3-31" fmla="*/ 1909298 w 1909298"/>
              <a:gd name="connsiteY3-32" fmla="*/ 0 h 787462"/>
              <a:gd name="connsiteX0-33" fmla="*/ 171695 w 1911595"/>
              <a:gd name="connsiteY0-34" fmla="*/ 787400 h 787444"/>
              <a:gd name="connsiteX1-35" fmla="*/ 171695 w 1911595"/>
              <a:gd name="connsiteY1-36" fmla="*/ 317500 h 787444"/>
              <a:gd name="connsiteX2-37" fmla="*/ 1886195 w 1911595"/>
              <a:gd name="connsiteY2-38" fmla="*/ 317500 h 787444"/>
              <a:gd name="connsiteX3-39" fmla="*/ 1911595 w 1911595"/>
              <a:gd name="connsiteY3-40" fmla="*/ 0 h 787444"/>
              <a:gd name="connsiteX0-41" fmla="*/ 174006 w 1913906"/>
              <a:gd name="connsiteY0-42" fmla="*/ 787400 h 787444"/>
              <a:gd name="connsiteX1-43" fmla="*/ 174006 w 1913906"/>
              <a:gd name="connsiteY1-44" fmla="*/ 317500 h 787444"/>
              <a:gd name="connsiteX2-45" fmla="*/ 1888506 w 1913906"/>
              <a:gd name="connsiteY2-46" fmla="*/ 317500 h 787444"/>
              <a:gd name="connsiteX3-47" fmla="*/ 1913906 w 1913906"/>
              <a:gd name="connsiteY3-48" fmla="*/ 0 h 787444"/>
              <a:gd name="connsiteX0-49" fmla="*/ 174006 w 1913906"/>
              <a:gd name="connsiteY0-50" fmla="*/ 787400 h 787444"/>
              <a:gd name="connsiteX1-51" fmla="*/ 174006 w 1913906"/>
              <a:gd name="connsiteY1-52" fmla="*/ 317500 h 787444"/>
              <a:gd name="connsiteX2-53" fmla="*/ 1912924 w 1913906"/>
              <a:gd name="connsiteY2-54" fmla="*/ 312737 h 787444"/>
              <a:gd name="connsiteX3-55" fmla="*/ 1913906 w 1913906"/>
              <a:gd name="connsiteY3-56" fmla="*/ 0 h 787444"/>
              <a:gd name="connsiteX0-57" fmla="*/ 174006 w 1932244"/>
              <a:gd name="connsiteY0-58" fmla="*/ 787400 h 787444"/>
              <a:gd name="connsiteX1-59" fmla="*/ 174006 w 1932244"/>
              <a:gd name="connsiteY1-60" fmla="*/ 317500 h 787444"/>
              <a:gd name="connsiteX2-61" fmla="*/ 1912924 w 1932244"/>
              <a:gd name="connsiteY2-62" fmla="*/ 312737 h 787444"/>
              <a:gd name="connsiteX3-63" fmla="*/ 1913906 w 1932244"/>
              <a:gd name="connsiteY3-64" fmla="*/ 0 h 787444"/>
              <a:gd name="connsiteX0-65" fmla="*/ 174006 w 1986549"/>
              <a:gd name="connsiteY0-66" fmla="*/ 787418 h 787462"/>
              <a:gd name="connsiteX1-67" fmla="*/ 174006 w 1986549"/>
              <a:gd name="connsiteY1-68" fmla="*/ 317518 h 787462"/>
              <a:gd name="connsiteX2-69" fmla="*/ 1912924 w 1986549"/>
              <a:gd name="connsiteY2-70" fmla="*/ 312755 h 787462"/>
              <a:gd name="connsiteX3-71" fmla="*/ 1913906 w 1986549"/>
              <a:gd name="connsiteY3-72" fmla="*/ 18 h 787462"/>
              <a:gd name="connsiteX0-73" fmla="*/ 174006 w 1986549"/>
              <a:gd name="connsiteY0-74" fmla="*/ 787418 h 787462"/>
              <a:gd name="connsiteX1-75" fmla="*/ 174006 w 1986549"/>
              <a:gd name="connsiteY1-76" fmla="*/ 317518 h 787462"/>
              <a:gd name="connsiteX2-77" fmla="*/ 1912924 w 1986549"/>
              <a:gd name="connsiteY2-78" fmla="*/ 312755 h 787462"/>
              <a:gd name="connsiteX3-79" fmla="*/ 1913906 w 1986549"/>
              <a:gd name="connsiteY3-80" fmla="*/ 18 h 787462"/>
              <a:gd name="connsiteX0-81" fmla="*/ 174006 w 2204893"/>
              <a:gd name="connsiteY0-82" fmla="*/ 787401 h 787445"/>
              <a:gd name="connsiteX1-83" fmla="*/ 174006 w 2204893"/>
              <a:gd name="connsiteY1-84" fmla="*/ 317501 h 787445"/>
              <a:gd name="connsiteX2-85" fmla="*/ 1912924 w 2204893"/>
              <a:gd name="connsiteY2-86" fmla="*/ 312738 h 787445"/>
              <a:gd name="connsiteX3-87" fmla="*/ 1913906 w 2204893"/>
              <a:gd name="connsiteY3-88" fmla="*/ 1 h 787445"/>
              <a:gd name="connsiteX0-89" fmla="*/ 174006 w 2032577"/>
              <a:gd name="connsiteY0-90" fmla="*/ 787401 h 787445"/>
              <a:gd name="connsiteX1-91" fmla="*/ 174006 w 2032577"/>
              <a:gd name="connsiteY1-92" fmla="*/ 317501 h 787445"/>
              <a:gd name="connsiteX2-93" fmla="*/ 1912924 w 2032577"/>
              <a:gd name="connsiteY2-94" fmla="*/ 312738 h 787445"/>
              <a:gd name="connsiteX3-95" fmla="*/ 1913906 w 2032577"/>
              <a:gd name="connsiteY3-96" fmla="*/ 1 h 787445"/>
              <a:gd name="connsiteX0-97" fmla="*/ 174006 w 2042325"/>
              <a:gd name="connsiteY0-98" fmla="*/ 787401 h 787445"/>
              <a:gd name="connsiteX1-99" fmla="*/ 174006 w 2042325"/>
              <a:gd name="connsiteY1-100" fmla="*/ 317501 h 787445"/>
              <a:gd name="connsiteX2-101" fmla="*/ 1912924 w 2042325"/>
              <a:gd name="connsiteY2-102" fmla="*/ 312738 h 787445"/>
              <a:gd name="connsiteX3-103" fmla="*/ 1913906 w 2042325"/>
              <a:gd name="connsiteY3-104" fmla="*/ 1 h 787445"/>
              <a:gd name="connsiteX0-105" fmla="*/ 174006 w 2003888"/>
              <a:gd name="connsiteY0-106" fmla="*/ 787400 h 787444"/>
              <a:gd name="connsiteX1-107" fmla="*/ 174006 w 2003888"/>
              <a:gd name="connsiteY1-108" fmla="*/ 317500 h 787444"/>
              <a:gd name="connsiteX2-109" fmla="*/ 1912924 w 2003888"/>
              <a:gd name="connsiteY2-110" fmla="*/ 312737 h 787444"/>
              <a:gd name="connsiteX3-111" fmla="*/ 1913906 w 2003888"/>
              <a:gd name="connsiteY3-112" fmla="*/ 0 h 787444"/>
              <a:gd name="connsiteX0-113" fmla="*/ 174006 w 1916298"/>
              <a:gd name="connsiteY0-114" fmla="*/ 787400 h 787444"/>
              <a:gd name="connsiteX1-115" fmla="*/ 174006 w 1916298"/>
              <a:gd name="connsiteY1-116" fmla="*/ 317500 h 787444"/>
              <a:gd name="connsiteX2-117" fmla="*/ 1729790 w 1916298"/>
              <a:gd name="connsiteY2-118" fmla="*/ 312737 h 787444"/>
              <a:gd name="connsiteX3-119" fmla="*/ 1913906 w 1916298"/>
              <a:gd name="connsiteY3-120" fmla="*/ 0 h 787444"/>
              <a:gd name="connsiteX0-121" fmla="*/ 125441 w 1881023"/>
              <a:gd name="connsiteY0-122" fmla="*/ 787400 h 787444"/>
              <a:gd name="connsiteX1-123" fmla="*/ 241427 w 1881023"/>
              <a:gd name="connsiteY1-124" fmla="*/ 317500 h 787444"/>
              <a:gd name="connsiteX2-125" fmla="*/ 1681225 w 1881023"/>
              <a:gd name="connsiteY2-126" fmla="*/ 312737 h 787444"/>
              <a:gd name="connsiteX3-127" fmla="*/ 1865341 w 1881023"/>
              <a:gd name="connsiteY3-128" fmla="*/ 0 h 787444"/>
              <a:gd name="connsiteX0-129" fmla="*/ 31300 w 1786883"/>
              <a:gd name="connsiteY0-130" fmla="*/ 787400 h 787400"/>
              <a:gd name="connsiteX1-131" fmla="*/ 147286 w 1786883"/>
              <a:gd name="connsiteY1-132" fmla="*/ 317500 h 787400"/>
              <a:gd name="connsiteX2-133" fmla="*/ 1587084 w 1786883"/>
              <a:gd name="connsiteY2-134" fmla="*/ 312737 h 787400"/>
              <a:gd name="connsiteX3-135" fmla="*/ 1771200 w 1786883"/>
              <a:gd name="connsiteY3-136" fmla="*/ 0 h 787400"/>
              <a:gd name="connsiteX0-137" fmla="*/ 31299 w 1786882"/>
              <a:gd name="connsiteY0-138" fmla="*/ 787400 h 787400"/>
              <a:gd name="connsiteX1-139" fmla="*/ 147285 w 1786882"/>
              <a:gd name="connsiteY1-140" fmla="*/ 317500 h 787400"/>
              <a:gd name="connsiteX2-141" fmla="*/ 1587083 w 1786882"/>
              <a:gd name="connsiteY2-142" fmla="*/ 312737 h 787400"/>
              <a:gd name="connsiteX3-143" fmla="*/ 1771199 w 1786882"/>
              <a:gd name="connsiteY3-144" fmla="*/ 0 h 787400"/>
              <a:gd name="connsiteX0-145" fmla="*/ 31299 w 1786882"/>
              <a:gd name="connsiteY0-146" fmla="*/ 787400 h 787400"/>
              <a:gd name="connsiteX1-147" fmla="*/ 147285 w 1786882"/>
              <a:gd name="connsiteY1-148" fmla="*/ 317500 h 787400"/>
              <a:gd name="connsiteX2-149" fmla="*/ 1587083 w 1786882"/>
              <a:gd name="connsiteY2-150" fmla="*/ 312737 h 787400"/>
              <a:gd name="connsiteX3-151" fmla="*/ 1771199 w 1786882"/>
              <a:gd name="connsiteY3-152" fmla="*/ 0 h 787400"/>
              <a:gd name="connsiteX0-153" fmla="*/ 31299 w 1786882"/>
              <a:gd name="connsiteY0-154" fmla="*/ 787400 h 787400"/>
              <a:gd name="connsiteX1-155" fmla="*/ 147285 w 1786882"/>
              <a:gd name="connsiteY1-156" fmla="*/ 317500 h 787400"/>
              <a:gd name="connsiteX2-157" fmla="*/ 1587083 w 1786882"/>
              <a:gd name="connsiteY2-158" fmla="*/ 312737 h 787400"/>
              <a:gd name="connsiteX3-159" fmla="*/ 1771199 w 1786882"/>
              <a:gd name="connsiteY3-160" fmla="*/ 0 h 787400"/>
              <a:gd name="connsiteX0-161" fmla="*/ 4133 w 1756495"/>
              <a:gd name="connsiteY0-162" fmla="*/ 787400 h 787400"/>
              <a:gd name="connsiteX1-163" fmla="*/ 193373 w 1756495"/>
              <a:gd name="connsiteY1-164" fmla="*/ 317500 h 787400"/>
              <a:gd name="connsiteX2-165" fmla="*/ 1559917 w 1756495"/>
              <a:gd name="connsiteY2-166" fmla="*/ 312737 h 787400"/>
              <a:gd name="connsiteX3-167" fmla="*/ 1744033 w 1756495"/>
              <a:gd name="connsiteY3-168" fmla="*/ 0 h 787400"/>
              <a:gd name="connsiteX0-169" fmla="*/ 2981 w 1755088"/>
              <a:gd name="connsiteY0-170" fmla="*/ 787400 h 787400"/>
              <a:gd name="connsiteX1-171" fmla="*/ 198325 w 1755088"/>
              <a:gd name="connsiteY1-172" fmla="*/ 350838 h 787400"/>
              <a:gd name="connsiteX2-173" fmla="*/ 1558765 w 1755088"/>
              <a:gd name="connsiteY2-174" fmla="*/ 312737 h 787400"/>
              <a:gd name="connsiteX3-175" fmla="*/ 1742881 w 1755088"/>
              <a:gd name="connsiteY3-176" fmla="*/ 0 h 787400"/>
              <a:gd name="connsiteX0-177" fmla="*/ 1271 w 1752874"/>
              <a:gd name="connsiteY0-178" fmla="*/ 787400 h 787400"/>
              <a:gd name="connsiteX1-179" fmla="*/ 208825 w 1752874"/>
              <a:gd name="connsiteY1-180" fmla="*/ 360363 h 787400"/>
              <a:gd name="connsiteX2-181" fmla="*/ 1557055 w 1752874"/>
              <a:gd name="connsiteY2-182" fmla="*/ 312737 h 787400"/>
              <a:gd name="connsiteX3-183" fmla="*/ 1741171 w 1752874"/>
              <a:gd name="connsiteY3-184" fmla="*/ 0 h 787400"/>
              <a:gd name="connsiteX0-185" fmla="*/ 1271 w 1752874"/>
              <a:gd name="connsiteY0-186" fmla="*/ 787400 h 787400"/>
              <a:gd name="connsiteX1-187" fmla="*/ 208825 w 1752874"/>
              <a:gd name="connsiteY1-188" fmla="*/ 336550 h 787400"/>
              <a:gd name="connsiteX2-189" fmla="*/ 1557055 w 1752874"/>
              <a:gd name="connsiteY2-190" fmla="*/ 312737 h 787400"/>
              <a:gd name="connsiteX3-191" fmla="*/ 1741171 w 1752874"/>
              <a:gd name="connsiteY3-192" fmla="*/ 0 h 787400"/>
              <a:gd name="connsiteX0-193" fmla="*/ 1271 w 1752874"/>
              <a:gd name="connsiteY0-194" fmla="*/ 787400 h 787400"/>
              <a:gd name="connsiteX1-195" fmla="*/ 208825 w 1752874"/>
              <a:gd name="connsiteY1-196" fmla="*/ 327025 h 787400"/>
              <a:gd name="connsiteX2-197" fmla="*/ 1557055 w 1752874"/>
              <a:gd name="connsiteY2-198" fmla="*/ 312737 h 787400"/>
              <a:gd name="connsiteX3-199" fmla="*/ 1741171 w 1752874"/>
              <a:gd name="connsiteY3-200" fmla="*/ 0 h 787400"/>
              <a:gd name="connsiteX0-201" fmla="*/ 1271 w 1752875"/>
              <a:gd name="connsiteY0-202" fmla="*/ 787400 h 787400"/>
              <a:gd name="connsiteX1-203" fmla="*/ 208825 w 1752875"/>
              <a:gd name="connsiteY1-204" fmla="*/ 327025 h 787400"/>
              <a:gd name="connsiteX2-205" fmla="*/ 1557056 w 1752875"/>
              <a:gd name="connsiteY2-206" fmla="*/ 293687 h 787400"/>
              <a:gd name="connsiteX3-207" fmla="*/ 1741171 w 1752875"/>
              <a:gd name="connsiteY3-208" fmla="*/ 0 h 787400"/>
              <a:gd name="connsiteX0-209" fmla="*/ 1271 w 1752875"/>
              <a:gd name="connsiteY0-210" fmla="*/ 787400 h 787400"/>
              <a:gd name="connsiteX1-211" fmla="*/ 208825 w 1752875"/>
              <a:gd name="connsiteY1-212" fmla="*/ 327025 h 787400"/>
              <a:gd name="connsiteX2-213" fmla="*/ 1557057 w 1752875"/>
              <a:gd name="connsiteY2-214" fmla="*/ 307975 h 787400"/>
              <a:gd name="connsiteX3-215" fmla="*/ 1741171 w 1752875"/>
              <a:gd name="connsiteY3-216" fmla="*/ 0 h 787400"/>
              <a:gd name="connsiteX0-217" fmla="*/ 1271 w 1752875"/>
              <a:gd name="connsiteY0-218" fmla="*/ 787400 h 787400"/>
              <a:gd name="connsiteX1-219" fmla="*/ 208825 w 1752875"/>
              <a:gd name="connsiteY1-220" fmla="*/ 327025 h 787400"/>
              <a:gd name="connsiteX2-221" fmla="*/ 1557057 w 1752875"/>
              <a:gd name="connsiteY2-222" fmla="*/ 307975 h 787400"/>
              <a:gd name="connsiteX3-223" fmla="*/ 1741171 w 1752875"/>
              <a:gd name="connsiteY3-224" fmla="*/ 0 h 787400"/>
              <a:gd name="connsiteX0-225" fmla="*/ 1271 w 1752875"/>
              <a:gd name="connsiteY0-226" fmla="*/ 787400 h 787400"/>
              <a:gd name="connsiteX1-227" fmla="*/ 208825 w 1752875"/>
              <a:gd name="connsiteY1-228" fmla="*/ 327025 h 787400"/>
              <a:gd name="connsiteX2-229" fmla="*/ 1557057 w 1752875"/>
              <a:gd name="connsiteY2-230" fmla="*/ 307975 h 787400"/>
              <a:gd name="connsiteX3-231" fmla="*/ 1741171 w 1752875"/>
              <a:gd name="connsiteY3-232" fmla="*/ 0 h 787400"/>
              <a:gd name="connsiteX0-233" fmla="*/ 1271 w 1752875"/>
              <a:gd name="connsiteY0-234" fmla="*/ 787400 h 787400"/>
              <a:gd name="connsiteX1-235" fmla="*/ 208825 w 1752875"/>
              <a:gd name="connsiteY1-236" fmla="*/ 327025 h 787400"/>
              <a:gd name="connsiteX2-237" fmla="*/ 1557057 w 1752875"/>
              <a:gd name="connsiteY2-238" fmla="*/ 307975 h 787400"/>
              <a:gd name="connsiteX3-239" fmla="*/ 1741171 w 1752875"/>
              <a:gd name="connsiteY3-240" fmla="*/ 0 h 787400"/>
              <a:gd name="connsiteX0-241" fmla="*/ 1271 w 1752875"/>
              <a:gd name="connsiteY0-242" fmla="*/ 787400 h 787400"/>
              <a:gd name="connsiteX1-243" fmla="*/ 208825 w 1752875"/>
              <a:gd name="connsiteY1-244" fmla="*/ 327025 h 787400"/>
              <a:gd name="connsiteX2-245" fmla="*/ 1557057 w 1752875"/>
              <a:gd name="connsiteY2-246" fmla="*/ 307975 h 787400"/>
              <a:gd name="connsiteX3-247" fmla="*/ 1741171 w 1752875"/>
              <a:gd name="connsiteY3-248" fmla="*/ 0 h 787400"/>
              <a:gd name="connsiteX0-249" fmla="*/ 1271 w 1752875"/>
              <a:gd name="connsiteY0-250" fmla="*/ 787400 h 787400"/>
              <a:gd name="connsiteX1-251" fmla="*/ 208825 w 1752875"/>
              <a:gd name="connsiteY1-252" fmla="*/ 327025 h 787400"/>
              <a:gd name="connsiteX2-253" fmla="*/ 1557057 w 1752875"/>
              <a:gd name="connsiteY2-254" fmla="*/ 322263 h 787400"/>
              <a:gd name="connsiteX3-255" fmla="*/ 1741171 w 1752875"/>
              <a:gd name="connsiteY3-256" fmla="*/ 0 h 787400"/>
              <a:gd name="connsiteX0-257" fmla="*/ 1271 w 1744326"/>
              <a:gd name="connsiteY0-258" fmla="*/ 787400 h 787400"/>
              <a:gd name="connsiteX1-259" fmla="*/ 208825 w 1744326"/>
              <a:gd name="connsiteY1-260" fmla="*/ 327025 h 787400"/>
              <a:gd name="connsiteX2-261" fmla="*/ 1514326 w 1744326"/>
              <a:gd name="connsiteY2-262" fmla="*/ 331788 h 787400"/>
              <a:gd name="connsiteX3-263" fmla="*/ 1741171 w 1744326"/>
              <a:gd name="connsiteY3-264" fmla="*/ 0 h 787400"/>
              <a:gd name="connsiteX0-265" fmla="*/ 1271 w 1744325"/>
              <a:gd name="connsiteY0-266" fmla="*/ 787400 h 787400"/>
              <a:gd name="connsiteX1-267" fmla="*/ 208825 w 1744325"/>
              <a:gd name="connsiteY1-268" fmla="*/ 327025 h 787400"/>
              <a:gd name="connsiteX2-269" fmla="*/ 1514326 w 1744325"/>
              <a:gd name="connsiteY2-270" fmla="*/ 322263 h 787400"/>
              <a:gd name="connsiteX3-271" fmla="*/ 1741171 w 1744325"/>
              <a:gd name="connsiteY3-272" fmla="*/ 0 h 787400"/>
              <a:gd name="connsiteX0-273" fmla="*/ 1271 w 1745009"/>
              <a:gd name="connsiteY0-274" fmla="*/ 787400 h 787400"/>
              <a:gd name="connsiteX1-275" fmla="*/ 208825 w 1745009"/>
              <a:gd name="connsiteY1-276" fmla="*/ 327025 h 787400"/>
              <a:gd name="connsiteX2-277" fmla="*/ 1514326 w 1745009"/>
              <a:gd name="connsiteY2-278" fmla="*/ 322263 h 787400"/>
              <a:gd name="connsiteX3-279" fmla="*/ 1741171 w 1745009"/>
              <a:gd name="connsiteY3-280" fmla="*/ 0 h 787400"/>
              <a:gd name="connsiteX0-281" fmla="*/ 1271 w 1741171"/>
              <a:gd name="connsiteY0-282" fmla="*/ 787400 h 787400"/>
              <a:gd name="connsiteX1-283" fmla="*/ 208825 w 1741171"/>
              <a:gd name="connsiteY1-284" fmla="*/ 327025 h 787400"/>
              <a:gd name="connsiteX2-285" fmla="*/ 1514326 w 1741171"/>
              <a:gd name="connsiteY2-286" fmla="*/ 322263 h 787400"/>
              <a:gd name="connsiteX3-287" fmla="*/ 1741171 w 1741171"/>
              <a:gd name="connsiteY3-288" fmla="*/ 0 h 787400"/>
              <a:gd name="connsiteX0-289" fmla="*/ 1271 w 1741171"/>
              <a:gd name="connsiteY0-290" fmla="*/ 787400 h 787400"/>
              <a:gd name="connsiteX1-291" fmla="*/ 208825 w 1741171"/>
              <a:gd name="connsiteY1-292" fmla="*/ 327025 h 787400"/>
              <a:gd name="connsiteX2-293" fmla="*/ 1514326 w 1741171"/>
              <a:gd name="connsiteY2-294" fmla="*/ 322263 h 787400"/>
              <a:gd name="connsiteX3-295" fmla="*/ 1741171 w 1741171"/>
              <a:gd name="connsiteY3-296" fmla="*/ 0 h 787400"/>
              <a:gd name="connsiteX0-297" fmla="*/ 105 w 1758317"/>
              <a:gd name="connsiteY0-298" fmla="*/ 787400 h 787400"/>
              <a:gd name="connsiteX1-299" fmla="*/ 225971 w 1758317"/>
              <a:gd name="connsiteY1-300" fmla="*/ 327025 h 787400"/>
              <a:gd name="connsiteX2-301" fmla="*/ 1531472 w 1758317"/>
              <a:gd name="connsiteY2-302" fmla="*/ 322263 h 787400"/>
              <a:gd name="connsiteX3-303" fmla="*/ 1758317 w 1758317"/>
              <a:gd name="connsiteY3-304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58317" h="787400">
                <a:moveTo>
                  <a:pt x="105" y="787400"/>
                </a:moveTo>
                <a:cubicBezTo>
                  <a:pt x="106" y="583143"/>
                  <a:pt x="-12103" y="331257"/>
                  <a:pt x="225971" y="327025"/>
                </a:cubicBezTo>
                <a:lnTo>
                  <a:pt x="1531472" y="322263"/>
                </a:lnTo>
                <a:cubicBezTo>
                  <a:pt x="1792967" y="315383"/>
                  <a:pt x="1748670" y="180181"/>
                  <a:pt x="1758317" y="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25000"/>
                  </a:schemeClr>
                </a:gs>
                <a:gs pos="100000">
                  <a:srgbClr val="2D73FF"/>
                </a:gs>
              </a:gsLst>
              <a:lin ang="540000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cs typeface="思源黑体 CN ExtraLight" panose="020B02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65083" y="6965633"/>
            <a:ext cx="3701415" cy="2187893"/>
            <a:chOff x="7654" y="2777"/>
            <a:chExt cx="3886" cy="2297"/>
          </a:xfrm>
        </p:grpSpPr>
        <p:sp>
          <p:nvSpPr>
            <p:cNvPr id="5" name="矩形 4"/>
            <p:cNvSpPr/>
            <p:nvPr/>
          </p:nvSpPr>
          <p:spPr>
            <a:xfrm>
              <a:off x="7654" y="2777"/>
              <a:ext cx="3886" cy="60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2D73FF">
                    <a:alpha val="19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cs typeface="思源黑体 CN ExtraLight" panose="020B02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49" y="2777"/>
              <a:ext cx="3027" cy="58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000" spc="200" dirty="0">
                  <a:solidFill>
                    <a:srgbClr val="2D73FF"/>
                  </a:solidFill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ExtraLight" panose="020B0200000000000000" charset="-122"/>
                  <a:sym typeface="+mn-ea"/>
                </a:rPr>
                <a:t>政策支撑</a:t>
              </a:r>
              <a:r>
                <a:rPr lang="en-US" altLang="zh-CN" sz="3000" spc="200" dirty="0">
                  <a:solidFill>
                    <a:srgbClr val="2D73FF"/>
                  </a:solidFill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ExtraLight" panose="020B0200000000000000" charset="-122"/>
                  <a:sym typeface="+mn-ea"/>
                </a:rPr>
                <a:t>：</a:t>
              </a:r>
            </a:p>
          </p:txBody>
        </p:sp>
        <p:sp>
          <p:nvSpPr>
            <p:cNvPr id="17" name="îṥļïḑe"/>
            <p:cNvSpPr txBox="1"/>
            <p:nvPr/>
          </p:nvSpPr>
          <p:spPr>
            <a:xfrm>
              <a:off x="7654" y="3398"/>
              <a:ext cx="3886" cy="1676"/>
            </a:xfrm>
            <a:prstGeom prst="rect">
              <a:avLst/>
            </a:prstGeom>
            <a:noFill/>
          </p:spPr>
          <p:txBody>
            <a:bodyPr wrap="square" lIns="0" tIns="70200" rIns="0" bIns="70200" anchor="t" anchorCtr="0"/>
            <a:lstStyle/>
            <a:p>
              <a:pPr indent="0" algn="l" fontAlgn="auto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《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“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十四五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”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残疾人保障和发展规划》明确提出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 “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加强自闭症儿童康复教育服务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”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ea typeface="思源黑体 CN ExtraLight" panose="020B0200000000000000" charset="-122"/>
                  <a:cs typeface="+mn-lt"/>
                  <a:sym typeface="Arial" panose="020B0604020202090204" pitchFamily="34" charset="0"/>
                </a:rPr>
                <a:t>，鼓励社会力量参与特教工具创新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-19050" y="-14287"/>
            <a:ext cx="14796135" cy="1323975"/>
            <a:chOff x="-20" y="-15"/>
            <a:chExt cx="15534" cy="1390"/>
          </a:xfrm>
        </p:grpSpPr>
        <p:sp>
          <p:nvSpPr>
            <p:cNvPr id="201" name="矩形 200"/>
            <p:cNvSpPr/>
            <p:nvPr/>
          </p:nvSpPr>
          <p:spPr>
            <a:xfrm>
              <a:off x="-20" y="-15"/>
              <a:ext cx="15534" cy="139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59CC">
                    <a:alpha val="17000"/>
                  </a:srgb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cs typeface="思源黑体 CN ExtraLight" panose="020B0200000000000000" charset="-122"/>
              </a:endParaRPr>
            </a:p>
          </p:txBody>
        </p:sp>
        <p:sp>
          <p:nvSpPr>
            <p:cNvPr id="78" name="目录页_1_19"/>
            <p:cNvSpPr/>
            <p:nvPr/>
          </p:nvSpPr>
          <p:spPr>
            <a:xfrm flipH="1">
              <a:off x="457" y="269"/>
              <a:ext cx="9707" cy="89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5940"/>
                </a:lnSpc>
              </a:pPr>
              <a:r>
                <a:rPr lang="en-US" sz="4200" b="1">
                  <a:solidFill>
                    <a:srgbClr val="000000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项目背景 ：刚需之下，缺口巨大</a:t>
              </a:r>
              <a:endParaRPr lang="zh-CN" altLang="en-US" sz="4200" dirty="0">
                <a:solidFill>
                  <a:srgbClr val="296B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ExtraLight" panose="020B0200000000000000" charset="-122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660958" y="6965633"/>
            <a:ext cx="3701415" cy="2187893"/>
            <a:chOff x="7654" y="2777"/>
            <a:chExt cx="3886" cy="2297"/>
          </a:xfrm>
        </p:grpSpPr>
        <p:sp>
          <p:nvSpPr>
            <p:cNvPr id="46" name="矩形 45"/>
            <p:cNvSpPr/>
            <p:nvPr/>
          </p:nvSpPr>
          <p:spPr>
            <a:xfrm>
              <a:off x="7654" y="2777"/>
              <a:ext cx="3886" cy="60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2D73FF">
                    <a:alpha val="19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cs typeface="思源黑体 CN ExtraLight" panose="020B0200000000000000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849" y="2777"/>
              <a:ext cx="3027" cy="58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000" spc="200" dirty="0">
                  <a:solidFill>
                    <a:srgbClr val="2D73FF"/>
                  </a:solidFill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ExtraLight" panose="020B0200000000000000" charset="-122"/>
                  <a:sym typeface="+mn-ea"/>
                </a:rPr>
                <a:t>项目使命：</a:t>
              </a:r>
            </a:p>
          </p:txBody>
        </p:sp>
        <p:sp>
          <p:nvSpPr>
            <p:cNvPr id="50" name="îṥļïḑe"/>
            <p:cNvSpPr txBox="1"/>
            <p:nvPr/>
          </p:nvSpPr>
          <p:spPr>
            <a:xfrm>
              <a:off x="7654" y="3398"/>
              <a:ext cx="3886" cy="1676"/>
            </a:xfrm>
            <a:prstGeom prst="rect">
              <a:avLst/>
            </a:prstGeom>
            <a:noFill/>
          </p:spPr>
          <p:txBody>
            <a:bodyPr wrap="square" lIns="0" tIns="70200" rIns="0" bIns="70200" anchor="t" anchorCtr="0"/>
            <a:lstStyle/>
            <a:p>
              <a:pPr indent="0" algn="l" fontAlgn="auto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我们希望让每一位自闭症儿童都能通过科学训练，自信融入社会，搭建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 “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星光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” 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与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 “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现实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” 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之间的成长桥梁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756833" y="6965633"/>
            <a:ext cx="3701415" cy="2187893"/>
            <a:chOff x="7654" y="2777"/>
            <a:chExt cx="3886" cy="2297"/>
          </a:xfrm>
        </p:grpSpPr>
        <p:sp>
          <p:nvSpPr>
            <p:cNvPr id="56" name="矩形 55"/>
            <p:cNvSpPr/>
            <p:nvPr/>
          </p:nvSpPr>
          <p:spPr>
            <a:xfrm>
              <a:off x="7654" y="2777"/>
              <a:ext cx="3886" cy="60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2D73FF">
                    <a:alpha val="19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cs typeface="思源黑体 CN ExtraLight" panose="020B0200000000000000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849" y="2777"/>
              <a:ext cx="3027" cy="58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000" spc="200" dirty="0">
                  <a:solidFill>
                    <a:srgbClr val="2D73FF"/>
                  </a:solidFill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ExtraLight" panose="020B0200000000000000" charset="-122"/>
                  <a:sym typeface="+mn-ea"/>
                </a:rPr>
                <a:t>目前市场：</a:t>
              </a:r>
            </a:p>
          </p:txBody>
        </p:sp>
        <p:sp>
          <p:nvSpPr>
            <p:cNvPr id="58" name="îṥļïḑe"/>
            <p:cNvSpPr txBox="1"/>
            <p:nvPr/>
          </p:nvSpPr>
          <p:spPr>
            <a:xfrm>
              <a:off x="7654" y="3398"/>
              <a:ext cx="3886" cy="1676"/>
            </a:xfrm>
            <a:prstGeom prst="rect">
              <a:avLst/>
            </a:prstGeom>
            <a:noFill/>
          </p:spPr>
          <p:txBody>
            <a:bodyPr wrap="square" lIns="0" tIns="70200" rIns="0" bIns="70200" anchor="t" anchorCtr="0"/>
            <a:lstStyle/>
            <a:p>
              <a:pPr indent="0" algn="l" fontAlgn="auto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并没有一款成熟的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AI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特教训练应用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/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网页，仅靠为数不多的特教学校的特教老师，且学费金额是很多家庭支付不起的</a:t>
              </a:r>
            </a:p>
            <a:p>
              <a:pPr indent="0" algn="l" fontAlgn="auto">
                <a:lnSpc>
                  <a:spcPct val="150000"/>
                </a:lnSpc>
              </a:pPr>
              <a:endParaRPr lang="zh-CN" altLang="en-US" sz="2100" dirty="0">
                <a:solidFill>
                  <a:schemeClr val="dk1">
                    <a:lumMod val="75000"/>
                    <a:lumOff val="2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8" name="Freeform 9"/>
          <p:cNvSpPr/>
          <p:nvPr/>
        </p:nvSpPr>
        <p:spPr>
          <a:xfrm>
            <a:off x="6631940" y="952500"/>
            <a:ext cx="5930265" cy="5327015"/>
          </a:xfrm>
          <a:custGeom>
            <a:avLst/>
            <a:gdLst/>
            <a:ahLst/>
            <a:cxnLst/>
            <a:rect l="l" t="t" r="r" b="b"/>
            <a:pathLst>
              <a:path w="4477303" h="4477303">
                <a:moveTo>
                  <a:pt x="0" y="0"/>
                </a:moveTo>
                <a:lnTo>
                  <a:pt x="4477303" y="0"/>
                </a:lnTo>
                <a:lnTo>
                  <a:pt x="4477303" y="4477303"/>
                </a:lnTo>
                <a:lnTo>
                  <a:pt x="0" y="44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33083" y="3043873"/>
            <a:ext cx="3701415" cy="2187893"/>
            <a:chOff x="7654" y="2777"/>
            <a:chExt cx="3886" cy="2297"/>
          </a:xfrm>
        </p:grpSpPr>
        <p:sp>
          <p:nvSpPr>
            <p:cNvPr id="6" name="矩形 5"/>
            <p:cNvSpPr/>
            <p:nvPr/>
          </p:nvSpPr>
          <p:spPr>
            <a:xfrm>
              <a:off x="7654" y="2777"/>
              <a:ext cx="3886" cy="60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2D73FF">
                    <a:alpha val="19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cs typeface="思源黑体 CN ExtraLight" panose="020B02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849" y="2777"/>
              <a:ext cx="3027" cy="58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000" spc="200" dirty="0">
                  <a:solidFill>
                    <a:srgbClr val="2D73FF"/>
                  </a:solidFill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ExtraLight" panose="020B0200000000000000" charset="-122"/>
                  <a:sym typeface="+mn-ea"/>
                </a:rPr>
                <a:t>我们调查到：</a:t>
              </a:r>
            </a:p>
          </p:txBody>
        </p:sp>
        <p:sp>
          <p:nvSpPr>
            <p:cNvPr id="9" name="îṥļïḑe"/>
            <p:cNvSpPr txBox="1"/>
            <p:nvPr/>
          </p:nvSpPr>
          <p:spPr>
            <a:xfrm>
              <a:off x="7654" y="3398"/>
              <a:ext cx="3886" cy="1676"/>
            </a:xfrm>
            <a:prstGeom prst="rect">
              <a:avLst/>
            </a:prstGeom>
            <a:noFill/>
          </p:spPr>
          <p:txBody>
            <a:bodyPr wrap="square" lIns="0" tIns="70200" rIns="0" bIns="70200" anchor="t" anchorCtr="0"/>
            <a:lstStyle/>
            <a:p>
              <a:pPr indent="0" algn="l" fontAlgn="auto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我国自闭症患者超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 2000 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万，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0-14 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岁儿童约</a:t>
              </a:r>
              <a:r>
                <a:rPr lang="en-US" altLang="zh-CN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 300 </a:t>
              </a:r>
              <a:r>
                <a:rPr lang="zh-CN" altLang="en-US" sz="21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ExtraLight" panose="020B0200000000000000" charset="-122"/>
                  <a:ea typeface="思源黑体 CN ExtraLight" panose="020B0200000000000000" charset="-122"/>
                  <a:cs typeface="思源黑体 CN ExtraLight" panose="020B0200000000000000" charset="-122"/>
                  <a:sym typeface="Arial" panose="020B0604020202090204" pitchFamily="34" charset="0"/>
                </a:rPr>
                <a:t>万，社交沟通障碍是其核心困扰，也是家庭和特教机构最迫切的训练需求</a:t>
              </a:r>
            </a:p>
            <a:p>
              <a:pPr indent="0" algn="l" fontAlgn="auto">
                <a:lnSpc>
                  <a:spcPct val="150000"/>
                </a:lnSpc>
              </a:pPr>
              <a:endParaRPr lang="zh-CN" altLang="en-US" sz="2100" dirty="0">
                <a:solidFill>
                  <a:schemeClr val="dk1">
                    <a:lumMod val="75000"/>
                    <a:lumOff val="2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686935" y="4000500"/>
            <a:ext cx="2232025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1">
                    <a:alpha val="25000"/>
                  </a:schemeClr>
                </a:gs>
                <a:gs pos="100000">
                  <a:srgbClr val="2D73FF"/>
                </a:gs>
              </a:gsLst>
              <a:lin ang="540000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20</a:t>
            </a:fld>
            <a:endParaRPr lang="uk-UA" sz="27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z="2700" smtClean="0"/>
              <a:t>21</a:t>
            </a:fld>
            <a:endParaRPr lang="uk-UA" sz="2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96795"/>
            <a:ext cx="18288477" cy="3714363"/>
          </a:xfrm>
        </p:spPr>
        <p:txBody>
          <a:bodyPr/>
          <a:lstStyle/>
          <a:p>
            <a:endParaRPr kumimoji="1" lang="zh-CN" altLang="en-US" sz="8100"/>
          </a:p>
        </p:txBody>
      </p:sp>
      <p:sp>
        <p:nvSpPr>
          <p:cNvPr id="3" name="文本框 2"/>
          <p:cNvSpPr txBox="1"/>
          <p:nvPr/>
        </p:nvSpPr>
        <p:spPr>
          <a:xfrm>
            <a:off x="4476284" y="1933909"/>
            <a:ext cx="323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0" dirty="0">
                <a:solidFill>
                  <a:srgbClr val="00B0F0"/>
                </a:solidFill>
              </a:rPr>
              <a:t>“</a:t>
            </a:r>
          </a:p>
        </p:txBody>
      </p:sp>
      <p:sp>
        <p:nvSpPr>
          <p:cNvPr id="4" name="文本框 3"/>
          <p:cNvSpPr txBox="1"/>
          <p:nvPr/>
        </p:nvSpPr>
        <p:spPr>
          <a:xfrm rot="10800000">
            <a:off x="12360257" y="4723491"/>
            <a:ext cx="323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0">
                <a:solidFill>
                  <a:srgbClr val="00B0F0"/>
                </a:solidFill>
              </a:rPr>
              <a:t>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9685" y="911031"/>
            <a:ext cx="5675215" cy="5847741"/>
          </a:xfrm>
        </p:spPr>
        <p:txBody>
          <a:bodyPr/>
          <a:lstStyle/>
          <a:p>
            <a:endParaRPr kumimoji="1" lang="zh-CN" altLang="en-US" sz="9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solidFill>
                <a:srgbClr val="00589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451485"/>
            <a:ext cx="16418560" cy="199072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我们解决的核心痛点 ：</a:t>
            </a:r>
            <a:br>
              <a:rPr lang="en-US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</a:br>
            <a:r>
              <a:rPr lang="en-US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传统训练的三大无法解决的问题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47649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6" name="文本框 5"/>
          <p:cNvSpPr txBox="1"/>
          <p:nvPr/>
        </p:nvSpPr>
        <p:spPr>
          <a:xfrm>
            <a:off x="800017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>
                <a:solidFill>
                  <a:srgbClr val="0070C0"/>
                </a:solidFill>
              </a:rPr>
              <a:t>1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467791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  <a:sym typeface="Glacial Indifference" panose="00000800000000000000"/>
              </a:rPr>
              <a:t>认知适配不足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7766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9" name="文本框 8"/>
          <p:cNvSpPr txBox="1"/>
          <p:nvPr/>
        </p:nvSpPr>
        <p:spPr>
          <a:xfrm>
            <a:off x="6400133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0070C0"/>
                </a:solidFill>
              </a:rPr>
              <a:t>2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067907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3600">
                <a:solidFill>
                  <a:schemeClr val="bg1"/>
                </a:solidFill>
                <a:sym typeface="Glacial Indifference" panose="00000800000000000000"/>
              </a:rPr>
              <a:t>个性化缺失</a:t>
            </a:r>
            <a:endParaRPr kumimoji="1" lang="zh-CN" altLang="en-US" sz="36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57411" y="3162506"/>
            <a:ext cx="4361996" cy="6666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12" name="文本框 11"/>
          <p:cNvSpPr txBox="1"/>
          <p:nvPr/>
        </p:nvSpPr>
        <p:spPr>
          <a:xfrm>
            <a:off x="12209778" y="2914882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rgbClr val="0070C0"/>
                </a:solidFill>
              </a:rPr>
              <a:t>3</a:t>
            </a:r>
            <a:endParaRPr kumimoji="1" lang="zh-CN" altLang="en-US" sz="6600" b="1" dirty="0">
              <a:solidFill>
                <a:srgbClr val="0070C0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2877552" y="3076912"/>
            <a:ext cx="4418046" cy="885611"/>
          </a:xfrm>
          <a:prstGeom prst="rect">
            <a:avLst/>
          </a:prstGeom>
        </p:spPr>
        <p:txBody>
          <a:bodyPr vert="horz" lIns="137145" tIns="68572" rIns="137145" bIns="685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kumimoji="1" lang="zh-CN" altLang="en-US" sz="3600">
                <a:solidFill>
                  <a:schemeClr val="bg1"/>
                </a:solidFill>
                <a:sym typeface="Glacial Indifference" panose="00000800000000000000"/>
              </a:rPr>
              <a:t>专业落地断层</a:t>
            </a:r>
            <a:endParaRPr kumimoji="1" lang="zh-CN" altLang="en-US" sz="3600">
              <a:solidFill>
                <a:schemeClr val="bg1"/>
              </a:solidFill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857250" y="4076700"/>
            <a:ext cx="4775835" cy="4533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r>
              <a:rPr kumimoji="1" lang="zh-CN" altLang="en-US" sz="2800" dirty="0"/>
              <a:t>普通训练工具多为通用设计，高饱和色彩、复杂指令让自闭症儿童难以接受，训练效率低下</a:t>
            </a:r>
          </a:p>
          <a:p>
            <a:endParaRPr kumimoji="1" lang="zh-CN" altLang="en-US" sz="2800" dirty="0"/>
          </a:p>
        </p:txBody>
      </p:sp>
      <p:sp>
        <p:nvSpPr>
          <p:cNvPr id="15" name="文本占位符 7"/>
          <p:cNvSpPr txBox="1"/>
          <p:nvPr/>
        </p:nvSpPr>
        <p:spPr>
          <a:xfrm>
            <a:off x="6476365" y="4076700"/>
            <a:ext cx="4708525" cy="4533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buClrTx/>
              <a:buSzTx/>
            </a:pPr>
            <a:r>
              <a:rPr kumimoji="1" lang="zh-CN" altLang="en-US" sz="2800" dirty="0"/>
              <a:t>不同自闭症儿童的认知水平、兴趣偏好差异极大，传统工具多为统一模板，无法针对性适配</a:t>
            </a:r>
          </a:p>
        </p:txBody>
      </p:sp>
      <p:sp>
        <p:nvSpPr>
          <p:cNvPr id="16" name="文本占位符 7"/>
          <p:cNvSpPr txBox="1"/>
          <p:nvPr/>
        </p:nvSpPr>
        <p:spPr>
          <a:xfrm>
            <a:off x="12305030" y="4076700"/>
            <a:ext cx="4563745" cy="45332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rgbClr val="4B5D75"/>
                </a:solidFill>
                <a:latin typeface="微软雅黑" charset="-122"/>
                <a:ea typeface="微软雅黑" charset="-122"/>
                <a:cs typeface="微软雅黑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buClrTx/>
              <a:buSzTx/>
            </a:pPr>
            <a:r>
              <a:rPr kumimoji="1" lang="zh-CN" altLang="en-US" sz="3200" dirty="0"/>
              <a:t>特教理论与技术实现脱节，很多工具仅停留在 “玩具” 层面，缺乏 </a:t>
            </a:r>
            <a:r>
              <a:rPr kumimoji="1" lang="zh-CN" altLang="en-US" sz="3200" b="1" dirty="0"/>
              <a:t>VB-MAPP 等专业评估体系支撑，</a:t>
            </a:r>
            <a:r>
              <a:rPr kumimoji="1" lang="zh-CN" altLang="en-US" sz="3200" dirty="0"/>
              <a:t>无法沉淀有效训练数据</a:t>
            </a:r>
          </a:p>
        </p:txBody>
      </p:sp>
      <p:sp>
        <p:nvSpPr>
          <p:cNvPr id="17" name="矩形 16"/>
          <p:cNvSpPr/>
          <p:nvPr/>
        </p:nvSpPr>
        <p:spPr>
          <a:xfrm>
            <a:off x="990497" y="2762498"/>
            <a:ext cx="1733369" cy="68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/>
        </p:nvCxnSpPr>
        <p:spPr>
          <a:xfrm>
            <a:off x="609283" y="6057622"/>
            <a:ext cx="16764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1"/>
          <p:cNvSpPr/>
          <p:nvPr/>
        </p:nvSpPr>
        <p:spPr>
          <a:xfrm>
            <a:off x="14630400" y="342900"/>
            <a:ext cx="1059180" cy="913130"/>
          </a:xfrm>
          <a:custGeom>
            <a:avLst/>
            <a:gdLst/>
            <a:ahLst/>
            <a:cxnLst/>
            <a:rect l="l" t="t" r="r" b="b"/>
            <a:pathLst>
              <a:path w="716852" h="795397">
                <a:moveTo>
                  <a:pt x="0" y="0"/>
                </a:moveTo>
                <a:lnTo>
                  <a:pt x="716852" y="0"/>
                </a:lnTo>
                <a:lnTo>
                  <a:pt x="716852" y="795397"/>
                </a:lnTo>
                <a:lnTo>
                  <a:pt x="0" y="79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9"/>
          <p:cNvSpPr/>
          <p:nvPr/>
        </p:nvSpPr>
        <p:spPr>
          <a:xfrm>
            <a:off x="4876800" y="1714500"/>
            <a:ext cx="18491835" cy="8458835"/>
          </a:xfrm>
          <a:custGeom>
            <a:avLst/>
            <a:gdLst/>
            <a:ahLst/>
            <a:cxnLst/>
            <a:rect l="l" t="t" r="r" b="b"/>
            <a:pathLst>
              <a:path w="19881664" h="9460359">
                <a:moveTo>
                  <a:pt x="0" y="0"/>
                </a:moveTo>
                <a:lnTo>
                  <a:pt x="19881664" y="0"/>
                </a:lnTo>
                <a:lnTo>
                  <a:pt x="19881664" y="9460359"/>
                </a:lnTo>
                <a:lnTo>
                  <a:pt x="0" y="946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6" name="Freeform 4"/>
          <p:cNvSpPr/>
          <p:nvPr/>
        </p:nvSpPr>
        <p:spPr>
          <a:xfrm>
            <a:off x="-1066571" y="-1104891"/>
            <a:ext cx="3536884" cy="3528042"/>
          </a:xfrm>
          <a:custGeom>
            <a:avLst/>
            <a:gdLst/>
            <a:ahLst/>
            <a:cxnLst/>
            <a:rect l="l" t="t" r="r" b="b"/>
            <a:pathLst>
              <a:path w="3536884" h="3528042">
                <a:moveTo>
                  <a:pt x="0" y="0"/>
                </a:moveTo>
                <a:lnTo>
                  <a:pt x="3536884" y="0"/>
                </a:lnTo>
                <a:lnTo>
                  <a:pt x="3536884" y="3528042"/>
                </a:lnTo>
                <a:lnTo>
                  <a:pt x="0" y="3528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7"/>
          <p:cNvSpPr txBox="1"/>
          <p:nvPr/>
        </p:nvSpPr>
        <p:spPr>
          <a:xfrm>
            <a:off x="2514600" y="419100"/>
            <a:ext cx="14260830" cy="19062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785"/>
              </a:lnSpc>
            </a:pPr>
            <a:r>
              <a:rPr lang="zh-CN" altLang="en-US" sz="6000" b="1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我们的产品亮点</a:t>
            </a:r>
            <a:r>
              <a:rPr lang="en-US" altLang="zh-CN" sz="6000" b="1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：</a:t>
            </a:r>
          </a:p>
          <a:p>
            <a:pPr algn="l">
              <a:lnSpc>
                <a:spcPts val="7785"/>
              </a:lnSpc>
            </a:pPr>
            <a:r>
              <a:rPr lang="zh-CN" altLang="en-US" sz="6000" b="1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专业与温度并存，不可替代的核心优势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457200" y="3009900"/>
            <a:ext cx="5231764" cy="6683317"/>
            <a:chOff x="672708" y="1198219"/>
            <a:chExt cx="3050503" cy="3981034"/>
          </a:xfrm>
        </p:grpSpPr>
        <p:grpSp>
          <p:nvGrpSpPr>
            <p:cNvPr id="49" name="组合 48"/>
            <p:cNvGrpSpPr/>
            <p:nvPr/>
          </p:nvGrpSpPr>
          <p:grpSpPr>
            <a:xfrm>
              <a:off x="672708" y="1198219"/>
              <a:ext cx="3050503" cy="1864010"/>
              <a:chOff x="690466" y="1335935"/>
              <a:chExt cx="3050503" cy="1864010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312633" y="1335935"/>
                <a:ext cx="2428336" cy="186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特教</a:t>
                </a:r>
                <a:r>
                  <a:rPr kumimoji="0" lang="en-US" altLang="zh-CN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+ </a:t>
                </a:r>
                <a:r>
                  <a:rPr kumimoji="0" lang="zh-CN" altLang="en-US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技术深度融合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：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不是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技术堆砌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”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，而是特教逻辑主导技术落地，每一个功能都对应自闭症儿童的真实训练需求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690466" y="1449388"/>
                <a:ext cx="542193" cy="542193"/>
                <a:chOff x="690466" y="1519550"/>
                <a:chExt cx="542193" cy="542193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690466" y="1519550"/>
                  <a:ext cx="542193" cy="542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718605" y="1591417"/>
                  <a:ext cx="513909" cy="364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 Heavy"/>
                      <a:ea typeface="思源宋体 CN Heavy"/>
                      <a:cs typeface="+mn-cs"/>
                    </a:rPr>
                    <a:t>01</a:t>
                  </a:r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672708" y="3396566"/>
              <a:ext cx="2970529" cy="1782687"/>
              <a:chOff x="690466" y="852911"/>
              <a:chExt cx="2970529" cy="1782687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1232514" y="852911"/>
                <a:ext cx="2428481" cy="17826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零门槛使用体验：</a:t>
                </a:r>
              </a:p>
              <a:p>
                <a:pPr marL="0" marR="0" lvl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家长无需专业特教知识，工具自带操作引导；特教老师可直接对接评估体系，节省备课时间</a:t>
                </a: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690466" y="924000"/>
                <a:ext cx="542193" cy="542193"/>
                <a:chOff x="690466" y="994162"/>
                <a:chExt cx="542193" cy="542193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690466" y="994162"/>
                  <a:ext cx="542193" cy="542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690466" y="1084942"/>
                  <a:ext cx="513909" cy="3631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 Heavy"/>
                      <a:ea typeface="思源宋体 CN Heavy"/>
                      <a:cs typeface="+mn-cs"/>
                    </a:rPr>
                    <a:t>03</a:t>
                  </a:r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endParaRPr>
                </a:p>
              </p:txBody>
            </p:sp>
          </p:grpSp>
        </p:grpSp>
      </p:grpSp>
      <p:grpSp>
        <p:nvGrpSpPr>
          <p:cNvPr id="80" name="组合 79"/>
          <p:cNvGrpSpPr/>
          <p:nvPr/>
        </p:nvGrpSpPr>
        <p:grpSpPr>
          <a:xfrm>
            <a:off x="11811000" y="2857500"/>
            <a:ext cx="5231764" cy="6683317"/>
            <a:chOff x="672708" y="1198219"/>
            <a:chExt cx="3050503" cy="3981034"/>
          </a:xfrm>
        </p:grpSpPr>
        <p:grpSp>
          <p:nvGrpSpPr>
            <p:cNvPr id="81" name="组合 80"/>
            <p:cNvGrpSpPr/>
            <p:nvPr/>
          </p:nvGrpSpPr>
          <p:grpSpPr>
            <a:xfrm>
              <a:off x="672708" y="1198219"/>
              <a:ext cx="3050503" cy="1578432"/>
              <a:chOff x="690466" y="1335935"/>
              <a:chExt cx="3050503" cy="1578432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1312633" y="1335935"/>
                <a:ext cx="2428336" cy="1578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极致适配认知特点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：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从色彩、文字、交互到场景，全流程遵循自闭症儿童的认知规律，让训练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不抗拒、能接受、有效果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”</a:t>
                </a: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90466" y="1449388"/>
                <a:ext cx="542193" cy="542193"/>
                <a:chOff x="690466" y="1519550"/>
                <a:chExt cx="542193" cy="542193"/>
              </a:xfrm>
            </p:grpSpPr>
            <p:sp>
              <p:nvSpPr>
                <p:cNvPr id="84" name="椭圆 83"/>
                <p:cNvSpPr/>
                <p:nvPr/>
              </p:nvSpPr>
              <p:spPr>
                <a:xfrm>
                  <a:off x="690466" y="1519550"/>
                  <a:ext cx="542193" cy="542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5" name="文本框 84"/>
                <p:cNvSpPr txBox="1"/>
                <p:nvPr/>
              </p:nvSpPr>
              <p:spPr>
                <a:xfrm>
                  <a:off x="718605" y="1591417"/>
                  <a:ext cx="513909" cy="364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 Heavy"/>
                      <a:ea typeface="思源宋体 CN Heavy"/>
                      <a:cs typeface="+mn-cs"/>
                    </a:rPr>
                    <a:t>02</a:t>
                  </a:r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endParaRPr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672708" y="3396566"/>
              <a:ext cx="2970529" cy="1782687"/>
              <a:chOff x="690466" y="852911"/>
              <a:chExt cx="2970529" cy="1782687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1232514" y="852911"/>
                <a:ext cx="2428481" cy="17826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solidFill>
                      <a:schemeClr val="accent1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可沉淀的训练数据：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突破传统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一次性训练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”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局限，数据化记录成长轨迹，实现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评估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-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训练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 -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反馈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”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rPr>
                  <a:t>的闭环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690466" y="924000"/>
                <a:ext cx="542193" cy="542193"/>
                <a:chOff x="690466" y="994162"/>
                <a:chExt cx="542193" cy="542193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690466" y="994162"/>
                  <a:ext cx="542193" cy="542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690466" y="1084942"/>
                  <a:ext cx="513909" cy="3631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 Heavy"/>
                      <a:ea typeface="思源宋体 CN Heavy"/>
                      <a:cs typeface="+mn-cs"/>
                    </a:rPr>
                    <a:t>04</a:t>
                  </a:r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18427148" cy="10287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6708140" y="2761615"/>
            <a:ext cx="4763770" cy="476377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90800" y="571500"/>
            <a:ext cx="14007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我们产品的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社会价值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 ——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不止是工具，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                                                            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更是成长的希望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04654" y="2859370"/>
            <a:ext cx="5497395" cy="2187866"/>
            <a:chOff x="537332" y="3244698"/>
            <a:chExt cx="3664930" cy="1458577"/>
          </a:xfrm>
        </p:grpSpPr>
        <p:sp>
          <p:nvSpPr>
            <p:cNvPr id="9" name="文本框 8"/>
            <p:cNvSpPr txBox="1"/>
            <p:nvPr/>
          </p:nvSpPr>
          <p:spPr>
            <a:xfrm>
              <a:off x="537332" y="3683465"/>
              <a:ext cx="3664930" cy="101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对儿童：降低训练抗拒感，提升社交能力，帮助其更好地融入家庭、学校和社会，减少孤独感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2554" y="3244698"/>
              <a:ext cx="1286301" cy="385813"/>
              <a:chOff x="5482411" y="2550750"/>
              <a:chExt cx="1286301" cy="385813"/>
            </a:xfrm>
          </p:grpSpPr>
          <p:sp>
            <p:nvSpPr>
              <p:cNvPr id="11" name="佳佳PPT"/>
              <p:cNvSpPr/>
              <p:nvPr/>
            </p:nvSpPr>
            <p:spPr>
              <a:xfrm>
                <a:off x="5482411" y="2550750"/>
                <a:ext cx="1286301" cy="3858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515873" y="2555954"/>
                <a:ext cx="1214440" cy="36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rPr>
                  <a:t>对儿童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1983973" y="3226117"/>
            <a:ext cx="5584517" cy="2667926"/>
            <a:chOff x="479251" y="3244698"/>
            <a:chExt cx="3723011" cy="1778617"/>
          </a:xfrm>
        </p:grpSpPr>
        <p:sp>
          <p:nvSpPr>
            <p:cNvPr id="14" name="文本框 13"/>
            <p:cNvSpPr txBox="1"/>
            <p:nvPr/>
          </p:nvSpPr>
          <p:spPr>
            <a:xfrm>
              <a:off x="537332" y="3683465"/>
              <a:ext cx="3664930" cy="133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响应国家残疾人保障政策，用专业力量推动自闭症儿童康复教育事业发展，传递社会温度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9251" y="3244698"/>
              <a:ext cx="1714077" cy="385813"/>
              <a:chOff x="5299108" y="2550750"/>
              <a:chExt cx="1714077" cy="385813"/>
            </a:xfrm>
          </p:grpSpPr>
          <p:sp>
            <p:nvSpPr>
              <p:cNvPr id="16" name="佳佳PPT"/>
              <p:cNvSpPr/>
              <p:nvPr/>
            </p:nvSpPr>
            <p:spPr>
              <a:xfrm>
                <a:off x="5482411" y="2550750"/>
                <a:ext cx="1286301" cy="3858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299108" y="2555830"/>
                <a:ext cx="1714077" cy="2404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rPr>
                  <a:t>对社会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210799" y="5448265"/>
            <a:ext cx="5497395" cy="2187866"/>
            <a:chOff x="537332" y="3244698"/>
            <a:chExt cx="3664930" cy="1458577"/>
          </a:xfrm>
        </p:grpSpPr>
        <p:sp>
          <p:nvSpPr>
            <p:cNvPr id="19" name="文本框 18"/>
            <p:cNvSpPr txBox="1"/>
            <p:nvPr/>
          </p:nvSpPr>
          <p:spPr>
            <a:xfrm>
              <a:off x="537332" y="3683465"/>
              <a:ext cx="3664930" cy="101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缓解家长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 “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无处可训、不会去训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”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的焦虑，提供专业、便捷的训练工具，减轻照护压力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62554" y="3244698"/>
              <a:ext cx="1286301" cy="385813"/>
              <a:chOff x="5482411" y="2550750"/>
              <a:chExt cx="1286301" cy="385813"/>
            </a:xfrm>
          </p:grpSpPr>
          <p:sp>
            <p:nvSpPr>
              <p:cNvPr id="21" name="佳佳PPT"/>
              <p:cNvSpPr/>
              <p:nvPr/>
            </p:nvSpPr>
            <p:spPr>
              <a:xfrm>
                <a:off x="5482411" y="2550750"/>
                <a:ext cx="1286301" cy="3858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515873" y="2555954"/>
                <a:ext cx="1214440" cy="36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rPr>
                  <a:t>对家庭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900930" y="7879080"/>
            <a:ext cx="7593965" cy="1708353"/>
            <a:chOff x="537332" y="3244698"/>
            <a:chExt cx="3664930" cy="1139053"/>
          </a:xfrm>
        </p:grpSpPr>
        <p:sp>
          <p:nvSpPr>
            <p:cNvPr id="29" name="文本框 28"/>
            <p:cNvSpPr txBox="1"/>
            <p:nvPr/>
          </p:nvSpPr>
          <p:spPr>
            <a:xfrm>
              <a:off x="537332" y="3683465"/>
              <a:ext cx="3664930" cy="70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搭建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 “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特教理论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 -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技术实现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 -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落地应用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”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的桥梁，为特教工具创新提供可参考的范本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62554" y="3244698"/>
              <a:ext cx="1286301" cy="385813"/>
              <a:chOff x="5482411" y="2550750"/>
              <a:chExt cx="1286301" cy="385813"/>
            </a:xfrm>
          </p:grpSpPr>
          <p:sp>
            <p:nvSpPr>
              <p:cNvPr id="31" name="佳佳PPT"/>
              <p:cNvSpPr/>
              <p:nvPr/>
            </p:nvSpPr>
            <p:spPr>
              <a:xfrm>
                <a:off x="5482411" y="2550750"/>
                <a:ext cx="1286301" cy="3858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515873" y="2555954"/>
                <a:ext cx="1214440" cy="36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/>
                    <a:ea typeface="思源宋体 CN Heavy"/>
                    <a:cs typeface="+mn-cs"/>
                  </a:rPr>
                  <a:t>对特教行业</a:t>
                </a:r>
              </a:p>
            </p:txBody>
          </p:sp>
        </p:grpSp>
      </p:grpSp>
      <p:pic>
        <p:nvPicPr>
          <p:cNvPr id="33" name="图片 32" descr="千库网_踏青郊游亲子家庭出游旅游_元素编号11735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4777740"/>
            <a:ext cx="4871720" cy="67595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981059" y="7276871"/>
            <a:ext cx="4555108" cy="4407067"/>
          </a:xfrm>
          <a:custGeom>
            <a:avLst/>
            <a:gdLst/>
            <a:ahLst/>
            <a:cxnLst/>
            <a:rect l="l" t="t" r="r" b="b"/>
            <a:pathLst>
              <a:path w="4555108" h="4407067">
                <a:moveTo>
                  <a:pt x="0" y="0"/>
                </a:moveTo>
                <a:lnTo>
                  <a:pt x="4555108" y="0"/>
                </a:lnTo>
                <a:lnTo>
                  <a:pt x="4555108" y="4407066"/>
                </a:lnTo>
                <a:lnTo>
                  <a:pt x="0" y="4407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3400" y="647700"/>
            <a:ext cx="13871575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zh-CN" altLang="en-US" sz="660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未来规划</a:t>
            </a:r>
            <a:r>
              <a:rPr lang="en-US" altLang="zh-CN" sz="660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：</a:t>
            </a:r>
          </a:p>
          <a:p>
            <a:pPr algn="l">
              <a:lnSpc>
                <a:spcPts val="7560"/>
              </a:lnSpc>
            </a:pPr>
            <a:r>
              <a:rPr lang="zh-CN" altLang="en-US" sz="660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从工具到生态，</a:t>
            </a:r>
            <a:r>
              <a:rPr lang="zh-CN" altLang="en-US" sz="6600" b="1">
                <a:solidFill>
                  <a:schemeClr val="accent6">
                    <a:lumMod val="75000"/>
                  </a:schemeClr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持续赋能特殊群体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5311358" y="-735321"/>
            <a:ext cx="3536884" cy="3528042"/>
          </a:xfrm>
          <a:custGeom>
            <a:avLst/>
            <a:gdLst/>
            <a:ahLst/>
            <a:cxnLst/>
            <a:rect l="l" t="t" r="r" b="b"/>
            <a:pathLst>
              <a:path w="3536884" h="3528042">
                <a:moveTo>
                  <a:pt x="3536884" y="0"/>
                </a:moveTo>
                <a:lnTo>
                  <a:pt x="0" y="0"/>
                </a:lnTo>
                <a:lnTo>
                  <a:pt x="0" y="3528042"/>
                </a:lnTo>
                <a:lnTo>
                  <a:pt x="3536884" y="3528042"/>
                </a:lnTo>
                <a:lnTo>
                  <a:pt x="35368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16657" y="8334156"/>
            <a:ext cx="431567" cy="682460"/>
          </a:xfrm>
          <a:custGeom>
            <a:avLst/>
            <a:gdLst/>
            <a:ahLst/>
            <a:cxnLst/>
            <a:rect l="l" t="t" r="r" b="b"/>
            <a:pathLst>
              <a:path w="431567" h="682460">
                <a:moveTo>
                  <a:pt x="0" y="0"/>
                </a:moveTo>
                <a:lnTo>
                  <a:pt x="431566" y="0"/>
                </a:lnTo>
                <a:lnTo>
                  <a:pt x="431566" y="682460"/>
                </a:lnTo>
                <a:lnTo>
                  <a:pt x="0" y="68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029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6000" y="3162300"/>
            <a:ext cx="14902180" cy="56737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功能迭代：新增</a:t>
            </a:r>
            <a:r>
              <a:rPr lang="en-US" altLang="zh-CN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 AI </a:t>
            </a: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动态场景生成、语音交互提示、多语言适配功能，进一步提升个性化和交互性</a:t>
            </a: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场景拓展：覆盖校园社交、就医沟通等更多高频场景，完善训练体系</a:t>
            </a: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</a:pPr>
            <a:endParaRPr lang="zh-CN" altLang="en-US" sz="2800">
              <a:solidFill>
                <a:srgbClr val="000000"/>
              </a:solidFill>
              <a:latin typeface="Glacial Indifference" panose="00000800000000000000"/>
              <a:ea typeface="Glacial Indifference" panose="00000800000000000000"/>
              <a:cs typeface="Glacial Indifference" panose="00000800000000000000"/>
              <a:sym typeface="Glacial Indifference" panose="00000800000000000000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资源联动：对接特教机构、康复中心，建立</a:t>
            </a:r>
            <a:r>
              <a:rPr lang="en-US" altLang="zh-CN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 “</a:t>
            </a: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工具</a:t>
            </a:r>
            <a:r>
              <a:rPr lang="en-US" altLang="zh-CN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 + </a:t>
            </a: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课程</a:t>
            </a:r>
            <a:r>
              <a:rPr lang="en-US" altLang="zh-CN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 + </a:t>
            </a: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师资</a:t>
            </a:r>
            <a:r>
              <a:rPr lang="en-US" altLang="zh-CN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” </a:t>
            </a: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的生态合作，让专业资源触达更多家庭</a:t>
            </a: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latin typeface="Glacial Indifference" panose="00000800000000000000"/>
                <a:ea typeface="Glacial Indifference" panose="00000800000000000000"/>
                <a:cs typeface="Glacial Indifference" panose="00000800000000000000"/>
                <a:sym typeface="Glacial Indifference" panose="00000800000000000000"/>
              </a:rPr>
              <a:t>公益延伸：针对低收入家庭推出免费版，联合公益组织开展捐赠活动，让每一位自闭症儿童都能享受到专业训练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40;p15" descr="image.png">
            <a:extLst>
              <a:ext uri="{FF2B5EF4-FFF2-40B4-BE49-F238E27FC236}">
                <a16:creationId xmlns:a16="http://schemas.microsoft.com/office/drawing/2014/main" id="{EEC352B2-4C43-2594-A27E-1A000F3186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3800" y="2798342"/>
            <a:ext cx="5029200" cy="60027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佳佳PPT">
            <a:extLst>
              <a:ext uri="{FF2B5EF4-FFF2-40B4-BE49-F238E27FC236}">
                <a16:creationId xmlns:a16="http://schemas.microsoft.com/office/drawing/2014/main" id="{CE79BB3F-BC14-696A-0AB6-DD003AAE3328}"/>
              </a:ext>
            </a:extLst>
          </p:cNvPr>
          <p:cNvSpPr/>
          <p:nvPr/>
        </p:nvSpPr>
        <p:spPr>
          <a:xfrm>
            <a:off x="12039600" y="5809834"/>
            <a:ext cx="2097201" cy="6205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6" name="佳佳PPT">
            <a:extLst>
              <a:ext uri="{FF2B5EF4-FFF2-40B4-BE49-F238E27FC236}">
                <a16:creationId xmlns:a16="http://schemas.microsoft.com/office/drawing/2014/main" id="{AD4659C5-1408-59A5-2BBB-BC85CAD915C1}"/>
              </a:ext>
            </a:extLst>
          </p:cNvPr>
          <p:cNvSpPr/>
          <p:nvPr/>
        </p:nvSpPr>
        <p:spPr>
          <a:xfrm>
            <a:off x="12039601" y="3086101"/>
            <a:ext cx="2354201" cy="6205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8229B25-D065-3C2E-3347-09572B71FBEC}"/>
              </a:ext>
            </a:extLst>
          </p:cNvPr>
          <p:cNvSpPr/>
          <p:nvPr/>
        </p:nvSpPr>
        <p:spPr>
          <a:xfrm>
            <a:off x="1009650" y="2798340"/>
            <a:ext cx="9277350" cy="6469485"/>
          </a:xfrm>
          <a:prstGeom prst="round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89" name="Google Shape;89;p13"/>
          <p:cNvSpPr txBox="1"/>
          <p:nvPr/>
        </p:nvSpPr>
        <p:spPr>
          <a:xfrm>
            <a:off x="11801475" y="3226965"/>
            <a:ext cx="60606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图像生成技术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1694000" y="5904309"/>
            <a:ext cx="60606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625" tIns="0" rIns="0" bIns="0" anchor="t" anchorCtr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前端展示层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087225" y="3771900"/>
            <a:ext cx="5486400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Gemini 2.5 flash Image </a:t>
            </a:r>
            <a:r>
              <a:rPr lang="zh-CN" alt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模型</a:t>
            </a:r>
            <a:endParaRPr lang="zh-CN" altLang="en-US" sz="2700" dirty="0"/>
          </a:p>
          <a:p>
            <a:pPr>
              <a:lnSpc>
                <a:spcPct val="160000"/>
              </a:lnSpc>
            </a:pPr>
            <a:r>
              <a:rPr lang="zh-CN" alt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通过</a:t>
            </a:r>
            <a:r>
              <a:rPr lang="en-US" altLang="zh-CN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Gemini 2.0</a:t>
            </a:r>
            <a:r>
              <a:rPr lang="zh-CN" alt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生成图片</a:t>
            </a:r>
            <a:r>
              <a:rPr lang="en-US" altLang="zh-CN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prompt</a:t>
            </a:r>
            <a:endParaRPr lang="en-US" sz="2025" dirty="0">
              <a:solidFill>
                <a:srgbClr val="47556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>
              <a:lnSpc>
                <a:spcPct val="160000"/>
              </a:lnSpc>
            </a:pPr>
            <a:r>
              <a:rPr lang="en-US" altLang="zh-CN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Base64 </a:t>
            </a:r>
            <a:r>
              <a:rPr lang="zh-CN" alt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数据解码实时处理</a:t>
            </a:r>
            <a:endParaRPr lang="zh-CN" altLang="en-US" sz="2700" dirty="0"/>
          </a:p>
        </p:txBody>
      </p:sp>
      <p:sp>
        <p:nvSpPr>
          <p:cNvPr id="100" name="Google Shape;100;p13"/>
          <p:cNvSpPr txBox="1"/>
          <p:nvPr/>
        </p:nvSpPr>
        <p:spPr>
          <a:xfrm>
            <a:off x="12258675" y="6509148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React Image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高性能组件</a:t>
            </a:r>
            <a:endParaRPr sz="27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12268200" y="69723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Loading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骨架屏状态管理</a:t>
            </a:r>
            <a:endParaRPr sz="2700" dirty="0"/>
          </a:p>
        </p:txBody>
      </p:sp>
      <p:sp>
        <p:nvSpPr>
          <p:cNvPr id="104" name="Google Shape;104;p13"/>
          <p:cNvSpPr txBox="1"/>
          <p:nvPr/>
        </p:nvSpPr>
        <p:spPr>
          <a:xfrm>
            <a:off x="12258675" y="75057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完善的</a:t>
            </a: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onError</a:t>
            </a: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错误重试机制</a:t>
            </a:r>
            <a:endParaRPr sz="2700" dirty="0"/>
          </a:p>
        </p:txBody>
      </p:sp>
      <p:sp>
        <p:nvSpPr>
          <p:cNvPr id="105" name="Google Shape;105;p13"/>
          <p:cNvSpPr txBox="1"/>
          <p:nvPr/>
        </p:nvSpPr>
        <p:spPr>
          <a:xfrm>
            <a:off x="1024890" y="793656"/>
            <a:ext cx="17102250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zh-CN" altLang="en-US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技术解读</a:t>
            </a:r>
            <a:r>
              <a:rPr lang="en-US" altLang="zh-CN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:</a:t>
            </a:r>
          </a:p>
          <a:p>
            <a:r>
              <a:rPr lang="en-US" sz="4725" b="1" dirty="0" err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极简线条图像生成与展示</a:t>
            </a:r>
            <a:endParaRPr sz="2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A3CC15-FB77-527D-2B9C-E2D79F27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18" y="2855490"/>
            <a:ext cx="2983923" cy="62123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F8CE0756-BF45-307A-46D1-ADE99043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977" y="3066216"/>
            <a:ext cx="2930501" cy="609683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2850" y="2798343"/>
            <a:ext cx="5010150" cy="63075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佳佳PPT">
            <a:extLst>
              <a:ext uri="{FF2B5EF4-FFF2-40B4-BE49-F238E27FC236}">
                <a16:creationId xmlns:a16="http://schemas.microsoft.com/office/drawing/2014/main" id="{416FD481-674B-A2E5-2C4D-B6125B08E1B9}"/>
              </a:ext>
            </a:extLst>
          </p:cNvPr>
          <p:cNvSpPr/>
          <p:nvPr/>
        </p:nvSpPr>
        <p:spPr>
          <a:xfrm>
            <a:off x="12039601" y="5829301"/>
            <a:ext cx="2354201" cy="6205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9" name="佳佳PPT">
            <a:extLst>
              <a:ext uri="{FF2B5EF4-FFF2-40B4-BE49-F238E27FC236}">
                <a16:creationId xmlns:a16="http://schemas.microsoft.com/office/drawing/2014/main" id="{077DD8BA-03FD-5E62-8818-1270F9AFAA49}"/>
              </a:ext>
            </a:extLst>
          </p:cNvPr>
          <p:cNvSpPr/>
          <p:nvPr/>
        </p:nvSpPr>
        <p:spPr>
          <a:xfrm>
            <a:off x="12039600" y="3151307"/>
            <a:ext cx="1981200" cy="6205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1811001" y="3280203"/>
            <a:ext cx="606075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63" tIns="0" rIns="0" bIns="0" anchor="t" anchorCtr="0">
            <a:spAutoFit/>
          </a:bodyPr>
          <a:lstStyle/>
          <a:p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全栈技术栈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1846243" y="5981700"/>
            <a:ext cx="606075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0038" tIns="0" rIns="0" bIns="0" anchor="t" anchorCtr="0">
            <a:spAutoFit/>
          </a:bodyPr>
          <a:lstStyle/>
          <a:p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数据模型设计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2192000" y="38481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Recharts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响应式图表库</a:t>
            </a:r>
            <a:endParaRPr sz="2700"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12192000" y="43815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React Hooks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状态同步管理</a:t>
            </a:r>
            <a:endParaRPr sz="2700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2192000" y="49149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SQLite +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SQLAlchemy</a:t>
            </a: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 ORM</a:t>
            </a:r>
            <a:endParaRPr sz="2700" dirty="0"/>
          </a:p>
        </p:txBody>
      </p:sp>
      <p:sp>
        <p:nvSpPr>
          <p:cNvPr id="128" name="Google Shape;128;p14"/>
          <p:cNvSpPr txBox="1"/>
          <p:nvPr/>
        </p:nvSpPr>
        <p:spPr>
          <a:xfrm>
            <a:off x="12192000" y="65151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TrainingRecord</a:t>
            </a: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训练核心记录</a:t>
            </a:r>
            <a:endParaRPr sz="2700"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12192000" y="7159503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多维度统计聚合算法</a:t>
            </a:r>
            <a:endParaRPr sz="2700"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1143002" y="647700"/>
            <a:ext cx="17102138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zh-CN" altLang="en-US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技术解读</a:t>
            </a:r>
            <a:r>
              <a:rPr lang="en-US" altLang="zh-CN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:</a:t>
            </a:r>
          </a:p>
          <a:p>
            <a:r>
              <a:rPr lang="en-US" sz="4725" b="1" dirty="0" err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训练数据统计与分析</a:t>
            </a:r>
            <a:endParaRPr sz="2700" dirty="0"/>
          </a:p>
        </p:txBody>
      </p:sp>
      <p:pic>
        <p:nvPicPr>
          <p:cNvPr id="4" name="图片 3" descr="图形用户界面, 应用程序, 聊天或短信&#10;&#10;AI 生成的内容可能不正确。">
            <a:extLst>
              <a:ext uri="{FF2B5EF4-FFF2-40B4-BE49-F238E27FC236}">
                <a16:creationId xmlns:a16="http://schemas.microsoft.com/office/drawing/2014/main" id="{A81794C2-4263-A89E-C3CE-EE8ABC20C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57" y="2665137"/>
            <a:ext cx="4574546" cy="491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BD493414-3DAB-0FC1-F330-E0431EC2B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231537"/>
            <a:ext cx="4512477" cy="5382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2850" y="2798342"/>
            <a:ext cx="5486400" cy="6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佳佳PPT">
            <a:extLst>
              <a:ext uri="{FF2B5EF4-FFF2-40B4-BE49-F238E27FC236}">
                <a16:creationId xmlns:a16="http://schemas.microsoft.com/office/drawing/2014/main" id="{A6171C01-E468-BB7D-4A1F-C0048F176F00}"/>
              </a:ext>
            </a:extLst>
          </p:cNvPr>
          <p:cNvSpPr/>
          <p:nvPr/>
        </p:nvSpPr>
        <p:spPr>
          <a:xfrm>
            <a:off x="12115800" y="5905500"/>
            <a:ext cx="1752600" cy="5747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7" name="佳佳PPT">
            <a:extLst>
              <a:ext uri="{FF2B5EF4-FFF2-40B4-BE49-F238E27FC236}">
                <a16:creationId xmlns:a16="http://schemas.microsoft.com/office/drawing/2014/main" id="{09AA1049-0F40-8057-D5D7-4E7FAD55AA76}"/>
              </a:ext>
            </a:extLst>
          </p:cNvPr>
          <p:cNvSpPr/>
          <p:nvPr/>
        </p:nvSpPr>
        <p:spPr>
          <a:xfrm>
            <a:off x="11963400" y="3196799"/>
            <a:ext cx="2133600" cy="5860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>
              <a:defRPr/>
            </a:pPr>
            <a:endParaRPr lang="zh-CN" altLang="en-US" sz="2700" dirty="0">
              <a:solidFill>
                <a:schemeClr val="bg2">
                  <a:lumMod val="25000"/>
                </a:scheme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11801477" y="3314700"/>
            <a:ext cx="606075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配置持久化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1887201" y="6023403"/>
            <a:ext cx="606075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63" tIns="0" rIns="0" bIns="0" anchor="t" anchorCtr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体验优化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2192000" y="3806703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React Context 全局状态</a:t>
            </a:r>
            <a:endParaRPr sz="2700"/>
          </a:p>
        </p:txBody>
      </p:sp>
      <p:sp>
        <p:nvSpPr>
          <p:cNvPr id="151" name="Google Shape;151;p15"/>
          <p:cNvSpPr txBox="1"/>
          <p:nvPr/>
        </p:nvSpPr>
        <p:spPr>
          <a:xfrm>
            <a:off x="12192000" y="43815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受控表单双向数据绑定</a:t>
            </a:r>
            <a:endParaRPr sz="2700"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2192000" y="49149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RESTful API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配置同步更新</a:t>
            </a:r>
            <a:endParaRPr sz="2700"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2192000" y="65151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提示词注入并二次整合</a:t>
            </a:r>
            <a:endParaRPr lang="zh-CN" altLang="en-US" sz="2700" dirty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2192000" y="70485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异步操作实时交互反馈</a:t>
            </a:r>
            <a:endParaRPr sz="2700" dirty="0"/>
          </a:p>
        </p:txBody>
      </p:sp>
      <p:sp>
        <p:nvSpPr>
          <p:cNvPr id="160" name="Google Shape;160;p15"/>
          <p:cNvSpPr txBox="1"/>
          <p:nvPr/>
        </p:nvSpPr>
        <p:spPr>
          <a:xfrm>
            <a:off x="12192000" y="7581902"/>
            <a:ext cx="54864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localStorage</a:t>
            </a:r>
            <a:r>
              <a:rPr lang="en-US" sz="2025" dirty="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2025" dirty="0" err="1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离线配置缓存</a:t>
            </a:r>
            <a:endParaRPr sz="2700" dirty="0"/>
          </a:p>
        </p:txBody>
      </p:sp>
      <p:sp>
        <p:nvSpPr>
          <p:cNvPr id="161" name="Google Shape;161;p15"/>
          <p:cNvSpPr txBox="1"/>
          <p:nvPr/>
        </p:nvSpPr>
        <p:spPr>
          <a:xfrm>
            <a:off x="1143002" y="723900"/>
            <a:ext cx="17102138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zh-CN" altLang="en-US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技术解读</a:t>
            </a:r>
            <a:r>
              <a:rPr lang="en-US" altLang="zh-CN" sz="4725" b="1" dirty="0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:</a:t>
            </a:r>
          </a:p>
          <a:p>
            <a:r>
              <a:rPr lang="en-US" sz="4725" b="1" dirty="0" err="1">
                <a:solidFill>
                  <a:srgbClr val="0F172A"/>
                </a:solidFill>
                <a:latin typeface="Noto Sans SC"/>
                <a:ea typeface="Noto Sans SC"/>
                <a:cs typeface="Noto Sans SC"/>
                <a:sym typeface="Noto Sans SC"/>
              </a:rPr>
              <a:t>个性化配置与用户体验</a:t>
            </a:r>
            <a:endParaRPr sz="2700" dirty="0"/>
          </a:p>
        </p:txBody>
      </p: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682F234-EF50-A165-B37F-6A831053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2" y="2692027"/>
            <a:ext cx="4129652" cy="6718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7E302139-9F54-3D5D-9EB3-60128B6B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247902"/>
            <a:ext cx="4636077" cy="6071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895</Words>
  <Application>Microsoft Office PowerPoint</Application>
  <PresentationFormat>自定义</PresentationFormat>
  <Paragraphs>112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Glacial Indifference</vt:lpstr>
      <vt:lpstr>思源黑体 CN Regular</vt:lpstr>
      <vt:lpstr>Noto Sans SC</vt:lpstr>
      <vt:lpstr>微软雅黑</vt:lpstr>
      <vt:lpstr>思源宋体-粗体 Bold</vt:lpstr>
      <vt:lpstr>思源宋体-超粗体</vt:lpstr>
      <vt:lpstr>League Spartan</vt:lpstr>
      <vt:lpstr>思源黑体 CN Heavy</vt:lpstr>
      <vt:lpstr>思源黑体 CN ExtraLight</vt:lpstr>
      <vt:lpstr>思源宋体-粗体</vt:lpstr>
      <vt:lpstr>Calibri</vt:lpstr>
      <vt:lpstr>Arial</vt:lpstr>
      <vt:lpstr>思源宋体 CN Heavy</vt:lpstr>
      <vt:lpstr>Office Theme</vt:lpstr>
      <vt:lpstr>PowerPoint 演示文稿</vt:lpstr>
      <vt:lpstr>PowerPoint 演示文稿</vt:lpstr>
      <vt:lpstr>我们解决的核心痛点 ： 传统训练的三大无法解决的问题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White Modern Education Inclusion Support Understanding Autism Awareness Presentation</dc:title>
  <dc:creator/>
  <cp:lastModifiedBy>文卓 包</cp:lastModifiedBy>
  <cp:revision>7</cp:revision>
  <dcterms:created xsi:type="dcterms:W3CDTF">2025-12-24T10:21:00Z</dcterms:created>
  <dcterms:modified xsi:type="dcterms:W3CDTF">2025-12-24T16:26:39Z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D7A97D6957A6CC6FFDBD4B69AC3E3A75_43</vt:lpwstr>
  </property>
  <property fmtid="{D5CDD505-2E9C-101B-9397-08002B2CF9AE}" pid="3" name="KSOProductBuildVer">
    <vt:lpwstr>2052-7.2.2.8955</vt:lpwstr>
  </property>
</Properties>
</file>